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89" r:id="rId2"/>
    <p:sldId id="288" r:id="rId3"/>
    <p:sldId id="290" r:id="rId4"/>
    <p:sldId id="307" r:id="rId5"/>
    <p:sldId id="308" r:id="rId6"/>
    <p:sldId id="291" r:id="rId7"/>
    <p:sldId id="296" r:id="rId8"/>
    <p:sldId id="292" r:id="rId9"/>
    <p:sldId id="311" r:id="rId10"/>
    <p:sldId id="312" r:id="rId11"/>
    <p:sldId id="293" r:id="rId12"/>
    <p:sldId id="309" r:id="rId13"/>
    <p:sldId id="294" r:id="rId14"/>
    <p:sldId id="295" r:id="rId15"/>
    <p:sldId id="297" r:id="rId16"/>
    <p:sldId id="298" r:id="rId17"/>
    <p:sldId id="306" r:id="rId18"/>
    <p:sldId id="300" r:id="rId19"/>
    <p:sldId id="301" r:id="rId20"/>
    <p:sldId id="302" r:id="rId21"/>
    <p:sldId id="303" r:id="rId22"/>
    <p:sldId id="305" r:id="rId23"/>
    <p:sldId id="286" r:id="rId24"/>
    <p:sldId id="287"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1F"/>
    <a:srgbClr val="0561A8"/>
    <a:srgbClr val="111B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291" autoAdjust="0"/>
  </p:normalViewPr>
  <p:slideViewPr>
    <p:cSldViewPr snapToGrid="0" snapToObjects="1">
      <p:cViewPr varScale="1">
        <p:scale>
          <a:sx n="69" d="100"/>
          <a:sy n="69" d="100"/>
        </p:scale>
        <p:origin x="67" y="3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B2E3032-CFC3-1F49-A1BF-8A72260BB710}" type="datetimeFigureOut">
              <a:rPr lang="en-US" smtClean="0"/>
              <a:t>10/10/2025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806D1D0-D7F0-0A43-922D-5A3B0EDC05BB}" type="slidenum">
              <a:rPr lang="en-US" smtClean="0"/>
              <a:t>‹#›</a:t>
            </a:fld>
            <a:endParaRPr lang="en-US"/>
          </a:p>
        </p:txBody>
      </p:sp>
    </p:spTree>
    <p:extLst>
      <p:ext uri="{BB962C8B-B14F-4D97-AF65-F5344CB8AC3E}">
        <p14:creationId xmlns:p14="http://schemas.microsoft.com/office/powerpoint/2010/main" val="39214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c0ac93db8d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2c0ac93db8d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6ABC-1782-8D3F-C963-96D1AAA2C8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BF581A-940F-DD0C-8A46-CBB6F05E58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08E5AD-653B-BCD8-9DC8-F20620A77E4E}"/>
              </a:ext>
            </a:extLst>
          </p:cNvPr>
          <p:cNvSpPr>
            <a:spLocks noGrp="1"/>
          </p:cNvSpPr>
          <p:nvPr>
            <p:ph type="dt" sz="half" idx="10"/>
          </p:nvPr>
        </p:nvSpPr>
        <p:spPr/>
        <p:txBody>
          <a:bodyPr/>
          <a:lstStyle/>
          <a:p>
            <a:fld id="{664FF1C9-4045-0C42-8981-CFB10CA6FA39}" type="datetimeFigureOut">
              <a:rPr lang="en-US" smtClean="0"/>
              <a:t>10/10/2025</a:t>
            </a:fld>
            <a:endParaRPr lang="en-US"/>
          </a:p>
        </p:txBody>
      </p:sp>
      <p:sp>
        <p:nvSpPr>
          <p:cNvPr id="5" name="Footer Placeholder 4">
            <a:extLst>
              <a:ext uri="{FF2B5EF4-FFF2-40B4-BE49-F238E27FC236}">
                <a16:creationId xmlns:a16="http://schemas.microsoft.com/office/drawing/2014/main" id="{9A1BB4BA-A4DC-5123-333D-577D4CCDCF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F57792-253C-0B1E-89EF-0B026EE59C77}"/>
              </a:ext>
            </a:extLst>
          </p:cNvPr>
          <p:cNvSpPr>
            <a:spLocks noGrp="1"/>
          </p:cNvSpPr>
          <p:nvPr>
            <p:ph type="sldNum" sz="quarter" idx="12"/>
          </p:nvPr>
        </p:nvSpPr>
        <p:spPr/>
        <p:txBody>
          <a:bodyPr/>
          <a:lstStyle/>
          <a:p>
            <a:fld id="{93AF104E-1199-B642-BC35-0A32C8A8E0B9}" type="slidenum">
              <a:rPr lang="en-US" smtClean="0"/>
              <a:t>‹#›</a:t>
            </a:fld>
            <a:endParaRPr lang="en-US"/>
          </a:p>
        </p:txBody>
      </p:sp>
    </p:spTree>
    <p:extLst>
      <p:ext uri="{BB962C8B-B14F-4D97-AF65-F5344CB8AC3E}">
        <p14:creationId xmlns:p14="http://schemas.microsoft.com/office/powerpoint/2010/main" val="2138799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0E3E7-1D3A-DBF8-34AB-298259D542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161FF9-3B54-67E1-6764-2D90B4D9439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23206-426F-CB44-14BE-45C860479BFC}"/>
              </a:ext>
            </a:extLst>
          </p:cNvPr>
          <p:cNvSpPr>
            <a:spLocks noGrp="1"/>
          </p:cNvSpPr>
          <p:nvPr>
            <p:ph type="dt" sz="half" idx="10"/>
          </p:nvPr>
        </p:nvSpPr>
        <p:spPr/>
        <p:txBody>
          <a:bodyPr/>
          <a:lstStyle/>
          <a:p>
            <a:fld id="{664FF1C9-4045-0C42-8981-CFB10CA6FA39}" type="datetimeFigureOut">
              <a:rPr lang="en-US" smtClean="0"/>
              <a:t>10/10/2025</a:t>
            </a:fld>
            <a:endParaRPr lang="en-US"/>
          </a:p>
        </p:txBody>
      </p:sp>
      <p:sp>
        <p:nvSpPr>
          <p:cNvPr id="5" name="Footer Placeholder 4">
            <a:extLst>
              <a:ext uri="{FF2B5EF4-FFF2-40B4-BE49-F238E27FC236}">
                <a16:creationId xmlns:a16="http://schemas.microsoft.com/office/drawing/2014/main" id="{5C3795C2-B400-6569-E7ED-2678B7B13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CC88D-69CC-198A-6D2F-861F0CFB8E52}"/>
              </a:ext>
            </a:extLst>
          </p:cNvPr>
          <p:cNvSpPr>
            <a:spLocks noGrp="1"/>
          </p:cNvSpPr>
          <p:nvPr>
            <p:ph type="sldNum" sz="quarter" idx="12"/>
          </p:nvPr>
        </p:nvSpPr>
        <p:spPr/>
        <p:txBody>
          <a:bodyPr/>
          <a:lstStyle/>
          <a:p>
            <a:fld id="{93AF104E-1199-B642-BC35-0A32C8A8E0B9}" type="slidenum">
              <a:rPr lang="en-US" smtClean="0"/>
              <a:t>‹#›</a:t>
            </a:fld>
            <a:endParaRPr lang="en-US"/>
          </a:p>
        </p:txBody>
      </p:sp>
    </p:spTree>
    <p:extLst>
      <p:ext uri="{BB962C8B-B14F-4D97-AF65-F5344CB8AC3E}">
        <p14:creationId xmlns:p14="http://schemas.microsoft.com/office/powerpoint/2010/main" val="375324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2DCE2D-3C3F-E054-8DF8-07702D55F2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D63640-836F-D206-E8C8-709759879C6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4CC30E-1D3C-ED7D-F5DF-B13A9ADCA301}"/>
              </a:ext>
            </a:extLst>
          </p:cNvPr>
          <p:cNvSpPr>
            <a:spLocks noGrp="1"/>
          </p:cNvSpPr>
          <p:nvPr>
            <p:ph type="dt" sz="half" idx="10"/>
          </p:nvPr>
        </p:nvSpPr>
        <p:spPr/>
        <p:txBody>
          <a:bodyPr/>
          <a:lstStyle/>
          <a:p>
            <a:fld id="{664FF1C9-4045-0C42-8981-CFB10CA6FA39}" type="datetimeFigureOut">
              <a:rPr lang="en-US" smtClean="0"/>
              <a:t>10/10/2025</a:t>
            </a:fld>
            <a:endParaRPr lang="en-US"/>
          </a:p>
        </p:txBody>
      </p:sp>
      <p:sp>
        <p:nvSpPr>
          <p:cNvPr id="5" name="Footer Placeholder 4">
            <a:extLst>
              <a:ext uri="{FF2B5EF4-FFF2-40B4-BE49-F238E27FC236}">
                <a16:creationId xmlns:a16="http://schemas.microsoft.com/office/drawing/2014/main" id="{08DF06B1-9A26-8F66-10A6-B059B746F8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0FCBC-C6F4-4A0D-FED9-8034AE089628}"/>
              </a:ext>
            </a:extLst>
          </p:cNvPr>
          <p:cNvSpPr>
            <a:spLocks noGrp="1"/>
          </p:cNvSpPr>
          <p:nvPr>
            <p:ph type="sldNum" sz="quarter" idx="12"/>
          </p:nvPr>
        </p:nvSpPr>
        <p:spPr/>
        <p:txBody>
          <a:bodyPr/>
          <a:lstStyle/>
          <a:p>
            <a:fld id="{93AF104E-1199-B642-BC35-0A32C8A8E0B9}" type="slidenum">
              <a:rPr lang="en-US" smtClean="0"/>
              <a:t>‹#›</a:t>
            </a:fld>
            <a:endParaRPr lang="en-US"/>
          </a:p>
        </p:txBody>
      </p:sp>
    </p:spTree>
    <p:extLst>
      <p:ext uri="{BB962C8B-B14F-4D97-AF65-F5344CB8AC3E}">
        <p14:creationId xmlns:p14="http://schemas.microsoft.com/office/powerpoint/2010/main" val="2403389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34673-3BCD-04B0-337F-C4AEF49969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F9E48F-1683-C269-C145-01FFD9E052D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5EC24-BADC-54A1-04C1-B7F2E74FAF6C}"/>
              </a:ext>
            </a:extLst>
          </p:cNvPr>
          <p:cNvSpPr>
            <a:spLocks noGrp="1"/>
          </p:cNvSpPr>
          <p:nvPr>
            <p:ph type="dt" sz="half" idx="10"/>
          </p:nvPr>
        </p:nvSpPr>
        <p:spPr/>
        <p:txBody>
          <a:bodyPr/>
          <a:lstStyle/>
          <a:p>
            <a:fld id="{664FF1C9-4045-0C42-8981-CFB10CA6FA39}" type="datetimeFigureOut">
              <a:rPr lang="en-US" smtClean="0"/>
              <a:t>10/10/2025</a:t>
            </a:fld>
            <a:endParaRPr lang="en-US"/>
          </a:p>
        </p:txBody>
      </p:sp>
      <p:sp>
        <p:nvSpPr>
          <p:cNvPr id="5" name="Footer Placeholder 4">
            <a:extLst>
              <a:ext uri="{FF2B5EF4-FFF2-40B4-BE49-F238E27FC236}">
                <a16:creationId xmlns:a16="http://schemas.microsoft.com/office/drawing/2014/main" id="{AF1D2698-E1A5-6344-D551-089D268AAE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2A16-C066-BF5D-4CFB-33AEA9AF1C4C}"/>
              </a:ext>
            </a:extLst>
          </p:cNvPr>
          <p:cNvSpPr>
            <a:spLocks noGrp="1"/>
          </p:cNvSpPr>
          <p:nvPr>
            <p:ph type="sldNum" sz="quarter" idx="12"/>
          </p:nvPr>
        </p:nvSpPr>
        <p:spPr/>
        <p:txBody>
          <a:bodyPr/>
          <a:lstStyle/>
          <a:p>
            <a:fld id="{93AF104E-1199-B642-BC35-0A32C8A8E0B9}" type="slidenum">
              <a:rPr lang="en-US" smtClean="0"/>
              <a:t>‹#›</a:t>
            </a:fld>
            <a:endParaRPr lang="en-US"/>
          </a:p>
        </p:txBody>
      </p:sp>
    </p:spTree>
    <p:extLst>
      <p:ext uri="{BB962C8B-B14F-4D97-AF65-F5344CB8AC3E}">
        <p14:creationId xmlns:p14="http://schemas.microsoft.com/office/powerpoint/2010/main" val="42678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2C5A-0D7D-E8E9-3389-092D258220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E0F298-CA46-8747-2799-443F0DC623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4D61A78-7D82-A3AE-6466-09FAC09551CA}"/>
              </a:ext>
            </a:extLst>
          </p:cNvPr>
          <p:cNvSpPr>
            <a:spLocks noGrp="1"/>
          </p:cNvSpPr>
          <p:nvPr>
            <p:ph type="dt" sz="half" idx="10"/>
          </p:nvPr>
        </p:nvSpPr>
        <p:spPr/>
        <p:txBody>
          <a:bodyPr/>
          <a:lstStyle/>
          <a:p>
            <a:fld id="{664FF1C9-4045-0C42-8981-CFB10CA6FA39}" type="datetimeFigureOut">
              <a:rPr lang="en-US" smtClean="0"/>
              <a:t>10/10/2025</a:t>
            </a:fld>
            <a:endParaRPr lang="en-US"/>
          </a:p>
        </p:txBody>
      </p:sp>
      <p:sp>
        <p:nvSpPr>
          <p:cNvPr id="5" name="Footer Placeholder 4">
            <a:extLst>
              <a:ext uri="{FF2B5EF4-FFF2-40B4-BE49-F238E27FC236}">
                <a16:creationId xmlns:a16="http://schemas.microsoft.com/office/drawing/2014/main" id="{B30DBC0D-F27B-3A40-320B-693654DBE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AD5D1-F193-CF76-D2EC-749B6D086AED}"/>
              </a:ext>
            </a:extLst>
          </p:cNvPr>
          <p:cNvSpPr>
            <a:spLocks noGrp="1"/>
          </p:cNvSpPr>
          <p:nvPr>
            <p:ph type="sldNum" sz="quarter" idx="12"/>
          </p:nvPr>
        </p:nvSpPr>
        <p:spPr/>
        <p:txBody>
          <a:bodyPr/>
          <a:lstStyle/>
          <a:p>
            <a:fld id="{93AF104E-1199-B642-BC35-0A32C8A8E0B9}" type="slidenum">
              <a:rPr lang="en-US" smtClean="0"/>
              <a:t>‹#›</a:t>
            </a:fld>
            <a:endParaRPr lang="en-US"/>
          </a:p>
        </p:txBody>
      </p:sp>
    </p:spTree>
    <p:extLst>
      <p:ext uri="{BB962C8B-B14F-4D97-AF65-F5344CB8AC3E}">
        <p14:creationId xmlns:p14="http://schemas.microsoft.com/office/powerpoint/2010/main" val="2568327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E57DF-966A-0469-149E-10E93F3D2D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91B4FC-E426-4574-A419-7C5E03CA438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1D1C39-4201-319B-2F7D-5AD2AE5BD06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6F76F8-B7FF-5EBC-8962-B8C7D4F7D8DE}"/>
              </a:ext>
            </a:extLst>
          </p:cNvPr>
          <p:cNvSpPr>
            <a:spLocks noGrp="1"/>
          </p:cNvSpPr>
          <p:nvPr>
            <p:ph type="dt" sz="half" idx="10"/>
          </p:nvPr>
        </p:nvSpPr>
        <p:spPr/>
        <p:txBody>
          <a:bodyPr/>
          <a:lstStyle/>
          <a:p>
            <a:fld id="{664FF1C9-4045-0C42-8981-CFB10CA6FA39}" type="datetimeFigureOut">
              <a:rPr lang="en-US" smtClean="0"/>
              <a:t>10/10/2025</a:t>
            </a:fld>
            <a:endParaRPr lang="en-US"/>
          </a:p>
        </p:txBody>
      </p:sp>
      <p:sp>
        <p:nvSpPr>
          <p:cNvPr id="6" name="Footer Placeholder 5">
            <a:extLst>
              <a:ext uri="{FF2B5EF4-FFF2-40B4-BE49-F238E27FC236}">
                <a16:creationId xmlns:a16="http://schemas.microsoft.com/office/drawing/2014/main" id="{542C9D7F-64CC-B087-B1FA-94CE6843D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4DF6EA-BE03-7B14-7B88-E478EA41F315}"/>
              </a:ext>
            </a:extLst>
          </p:cNvPr>
          <p:cNvSpPr>
            <a:spLocks noGrp="1"/>
          </p:cNvSpPr>
          <p:nvPr>
            <p:ph type="sldNum" sz="quarter" idx="12"/>
          </p:nvPr>
        </p:nvSpPr>
        <p:spPr/>
        <p:txBody>
          <a:bodyPr/>
          <a:lstStyle/>
          <a:p>
            <a:fld id="{93AF104E-1199-B642-BC35-0A32C8A8E0B9}" type="slidenum">
              <a:rPr lang="en-US" smtClean="0"/>
              <a:t>‹#›</a:t>
            </a:fld>
            <a:endParaRPr lang="en-US"/>
          </a:p>
        </p:txBody>
      </p:sp>
    </p:spTree>
    <p:extLst>
      <p:ext uri="{BB962C8B-B14F-4D97-AF65-F5344CB8AC3E}">
        <p14:creationId xmlns:p14="http://schemas.microsoft.com/office/powerpoint/2010/main" val="480719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68BA2-9E37-0823-4CB8-259D4A7012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564E77-DC0D-CE15-F956-BBA97F65C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C445D41-1E86-4C47-3FF5-E042FD3D1EF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52128E-785C-411F-7519-C9FD8C1F02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78A73C7-B957-210A-6222-47588908418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9E5A6D-B5B4-551D-483C-5F2161CB1066}"/>
              </a:ext>
            </a:extLst>
          </p:cNvPr>
          <p:cNvSpPr>
            <a:spLocks noGrp="1"/>
          </p:cNvSpPr>
          <p:nvPr>
            <p:ph type="dt" sz="half" idx="10"/>
          </p:nvPr>
        </p:nvSpPr>
        <p:spPr/>
        <p:txBody>
          <a:bodyPr/>
          <a:lstStyle/>
          <a:p>
            <a:fld id="{664FF1C9-4045-0C42-8981-CFB10CA6FA39}" type="datetimeFigureOut">
              <a:rPr lang="en-US" smtClean="0"/>
              <a:t>10/10/2025</a:t>
            </a:fld>
            <a:endParaRPr lang="en-US"/>
          </a:p>
        </p:txBody>
      </p:sp>
      <p:sp>
        <p:nvSpPr>
          <p:cNvPr id="8" name="Footer Placeholder 7">
            <a:extLst>
              <a:ext uri="{FF2B5EF4-FFF2-40B4-BE49-F238E27FC236}">
                <a16:creationId xmlns:a16="http://schemas.microsoft.com/office/drawing/2014/main" id="{CB268B2F-60D0-89AB-1243-41018BEAC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BB412A-A3FD-2FA6-94B6-C98792C93A0D}"/>
              </a:ext>
            </a:extLst>
          </p:cNvPr>
          <p:cNvSpPr>
            <a:spLocks noGrp="1"/>
          </p:cNvSpPr>
          <p:nvPr>
            <p:ph type="sldNum" sz="quarter" idx="12"/>
          </p:nvPr>
        </p:nvSpPr>
        <p:spPr/>
        <p:txBody>
          <a:bodyPr/>
          <a:lstStyle/>
          <a:p>
            <a:fld id="{93AF104E-1199-B642-BC35-0A32C8A8E0B9}" type="slidenum">
              <a:rPr lang="en-US" smtClean="0"/>
              <a:t>‹#›</a:t>
            </a:fld>
            <a:endParaRPr lang="en-US"/>
          </a:p>
        </p:txBody>
      </p:sp>
    </p:spTree>
    <p:extLst>
      <p:ext uri="{BB962C8B-B14F-4D97-AF65-F5344CB8AC3E}">
        <p14:creationId xmlns:p14="http://schemas.microsoft.com/office/powerpoint/2010/main" val="1167792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5288B-3D88-68D6-3E56-A5BDFB6F41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16CC4C-630E-B4F8-B091-5A1FFB8854B4}"/>
              </a:ext>
            </a:extLst>
          </p:cNvPr>
          <p:cNvSpPr>
            <a:spLocks noGrp="1"/>
          </p:cNvSpPr>
          <p:nvPr>
            <p:ph type="dt" sz="half" idx="10"/>
          </p:nvPr>
        </p:nvSpPr>
        <p:spPr/>
        <p:txBody>
          <a:bodyPr/>
          <a:lstStyle/>
          <a:p>
            <a:fld id="{664FF1C9-4045-0C42-8981-CFB10CA6FA39}" type="datetimeFigureOut">
              <a:rPr lang="en-US" smtClean="0"/>
              <a:t>10/10/2025</a:t>
            </a:fld>
            <a:endParaRPr lang="en-US"/>
          </a:p>
        </p:txBody>
      </p:sp>
      <p:sp>
        <p:nvSpPr>
          <p:cNvPr id="4" name="Footer Placeholder 3">
            <a:extLst>
              <a:ext uri="{FF2B5EF4-FFF2-40B4-BE49-F238E27FC236}">
                <a16:creationId xmlns:a16="http://schemas.microsoft.com/office/drawing/2014/main" id="{944BE711-7175-6843-28D5-55ED5740CC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8B85C0-6F63-3120-6894-83B294F20F73}"/>
              </a:ext>
            </a:extLst>
          </p:cNvPr>
          <p:cNvSpPr>
            <a:spLocks noGrp="1"/>
          </p:cNvSpPr>
          <p:nvPr>
            <p:ph type="sldNum" sz="quarter" idx="12"/>
          </p:nvPr>
        </p:nvSpPr>
        <p:spPr/>
        <p:txBody>
          <a:bodyPr/>
          <a:lstStyle/>
          <a:p>
            <a:fld id="{93AF104E-1199-B642-BC35-0A32C8A8E0B9}" type="slidenum">
              <a:rPr lang="en-US" smtClean="0"/>
              <a:t>‹#›</a:t>
            </a:fld>
            <a:endParaRPr lang="en-US"/>
          </a:p>
        </p:txBody>
      </p:sp>
    </p:spTree>
    <p:extLst>
      <p:ext uri="{BB962C8B-B14F-4D97-AF65-F5344CB8AC3E}">
        <p14:creationId xmlns:p14="http://schemas.microsoft.com/office/powerpoint/2010/main" val="1029710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5A7060-76B7-11C3-C21A-C063F3F6AB2D}"/>
              </a:ext>
            </a:extLst>
          </p:cNvPr>
          <p:cNvSpPr>
            <a:spLocks noGrp="1"/>
          </p:cNvSpPr>
          <p:nvPr>
            <p:ph type="dt" sz="half" idx="10"/>
          </p:nvPr>
        </p:nvSpPr>
        <p:spPr/>
        <p:txBody>
          <a:bodyPr/>
          <a:lstStyle/>
          <a:p>
            <a:fld id="{664FF1C9-4045-0C42-8981-CFB10CA6FA39}" type="datetimeFigureOut">
              <a:rPr lang="en-US" smtClean="0"/>
              <a:t>10/10/2025</a:t>
            </a:fld>
            <a:endParaRPr lang="en-US"/>
          </a:p>
        </p:txBody>
      </p:sp>
      <p:sp>
        <p:nvSpPr>
          <p:cNvPr id="3" name="Footer Placeholder 2">
            <a:extLst>
              <a:ext uri="{FF2B5EF4-FFF2-40B4-BE49-F238E27FC236}">
                <a16:creationId xmlns:a16="http://schemas.microsoft.com/office/drawing/2014/main" id="{FBD3E388-2B79-D3D1-73EB-392A33D967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365016-AFFD-CCD7-7E07-F2267E91F235}"/>
              </a:ext>
            </a:extLst>
          </p:cNvPr>
          <p:cNvSpPr>
            <a:spLocks noGrp="1"/>
          </p:cNvSpPr>
          <p:nvPr>
            <p:ph type="sldNum" sz="quarter" idx="12"/>
          </p:nvPr>
        </p:nvSpPr>
        <p:spPr/>
        <p:txBody>
          <a:bodyPr/>
          <a:lstStyle/>
          <a:p>
            <a:fld id="{93AF104E-1199-B642-BC35-0A32C8A8E0B9}" type="slidenum">
              <a:rPr lang="en-US" smtClean="0"/>
              <a:t>‹#›</a:t>
            </a:fld>
            <a:endParaRPr lang="en-US"/>
          </a:p>
        </p:txBody>
      </p:sp>
    </p:spTree>
    <p:extLst>
      <p:ext uri="{BB962C8B-B14F-4D97-AF65-F5344CB8AC3E}">
        <p14:creationId xmlns:p14="http://schemas.microsoft.com/office/powerpoint/2010/main" val="1855287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38E1C-A490-783C-E009-17D23B9D8F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E6A571-08CA-3477-CC68-794ADACBB2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49660A-52F6-7EA8-F9B1-D49A63EC4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8A1A66-A5BB-5034-DEFE-052657F36E1A}"/>
              </a:ext>
            </a:extLst>
          </p:cNvPr>
          <p:cNvSpPr>
            <a:spLocks noGrp="1"/>
          </p:cNvSpPr>
          <p:nvPr>
            <p:ph type="dt" sz="half" idx="10"/>
          </p:nvPr>
        </p:nvSpPr>
        <p:spPr/>
        <p:txBody>
          <a:bodyPr/>
          <a:lstStyle/>
          <a:p>
            <a:fld id="{664FF1C9-4045-0C42-8981-CFB10CA6FA39}" type="datetimeFigureOut">
              <a:rPr lang="en-US" smtClean="0"/>
              <a:t>10/10/2025</a:t>
            </a:fld>
            <a:endParaRPr lang="en-US"/>
          </a:p>
        </p:txBody>
      </p:sp>
      <p:sp>
        <p:nvSpPr>
          <p:cNvPr id="6" name="Footer Placeholder 5">
            <a:extLst>
              <a:ext uri="{FF2B5EF4-FFF2-40B4-BE49-F238E27FC236}">
                <a16:creationId xmlns:a16="http://schemas.microsoft.com/office/drawing/2014/main" id="{BD67B255-EB4B-2744-836C-0D30FDC760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46DC87-03E4-AA9B-18AD-E21A104621C6}"/>
              </a:ext>
            </a:extLst>
          </p:cNvPr>
          <p:cNvSpPr>
            <a:spLocks noGrp="1"/>
          </p:cNvSpPr>
          <p:nvPr>
            <p:ph type="sldNum" sz="quarter" idx="12"/>
          </p:nvPr>
        </p:nvSpPr>
        <p:spPr/>
        <p:txBody>
          <a:bodyPr/>
          <a:lstStyle/>
          <a:p>
            <a:fld id="{93AF104E-1199-B642-BC35-0A32C8A8E0B9}" type="slidenum">
              <a:rPr lang="en-US" smtClean="0"/>
              <a:t>‹#›</a:t>
            </a:fld>
            <a:endParaRPr lang="en-US"/>
          </a:p>
        </p:txBody>
      </p:sp>
    </p:spTree>
    <p:extLst>
      <p:ext uri="{BB962C8B-B14F-4D97-AF65-F5344CB8AC3E}">
        <p14:creationId xmlns:p14="http://schemas.microsoft.com/office/powerpoint/2010/main" val="1889157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F3173-4731-450B-8277-0B006CAEF4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C7B4DA-6F53-AFAA-C381-0E36A9D09C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7BF7887-60B0-56DB-F5F8-FECE0A741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25481B-099B-EB44-5A42-7009F71187A7}"/>
              </a:ext>
            </a:extLst>
          </p:cNvPr>
          <p:cNvSpPr>
            <a:spLocks noGrp="1"/>
          </p:cNvSpPr>
          <p:nvPr>
            <p:ph type="dt" sz="half" idx="10"/>
          </p:nvPr>
        </p:nvSpPr>
        <p:spPr/>
        <p:txBody>
          <a:bodyPr/>
          <a:lstStyle/>
          <a:p>
            <a:fld id="{664FF1C9-4045-0C42-8981-CFB10CA6FA39}" type="datetimeFigureOut">
              <a:rPr lang="en-US" smtClean="0"/>
              <a:t>10/10/2025</a:t>
            </a:fld>
            <a:endParaRPr lang="en-US"/>
          </a:p>
        </p:txBody>
      </p:sp>
      <p:sp>
        <p:nvSpPr>
          <p:cNvPr id="6" name="Footer Placeholder 5">
            <a:extLst>
              <a:ext uri="{FF2B5EF4-FFF2-40B4-BE49-F238E27FC236}">
                <a16:creationId xmlns:a16="http://schemas.microsoft.com/office/drawing/2014/main" id="{D61BC633-B753-4B4C-A85A-8ECBEB7222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04ABC0-B6A6-4C24-0B33-BA8657D9C678}"/>
              </a:ext>
            </a:extLst>
          </p:cNvPr>
          <p:cNvSpPr>
            <a:spLocks noGrp="1"/>
          </p:cNvSpPr>
          <p:nvPr>
            <p:ph type="sldNum" sz="quarter" idx="12"/>
          </p:nvPr>
        </p:nvSpPr>
        <p:spPr/>
        <p:txBody>
          <a:bodyPr/>
          <a:lstStyle/>
          <a:p>
            <a:fld id="{93AF104E-1199-B642-BC35-0A32C8A8E0B9}" type="slidenum">
              <a:rPr lang="en-US" smtClean="0"/>
              <a:t>‹#›</a:t>
            </a:fld>
            <a:endParaRPr lang="en-US"/>
          </a:p>
        </p:txBody>
      </p:sp>
    </p:spTree>
    <p:extLst>
      <p:ext uri="{BB962C8B-B14F-4D97-AF65-F5344CB8AC3E}">
        <p14:creationId xmlns:p14="http://schemas.microsoft.com/office/powerpoint/2010/main" val="284010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9CBA28-E5BA-FD8D-8B3A-EB92A9F271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981FE2-020D-910D-582F-FE6C38EFBD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319419-F250-6EA1-E282-D06116030B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FF1C9-4045-0C42-8981-CFB10CA6FA39}" type="datetimeFigureOut">
              <a:rPr lang="en-US" smtClean="0"/>
              <a:t>10/10/2025</a:t>
            </a:fld>
            <a:endParaRPr lang="en-US"/>
          </a:p>
        </p:txBody>
      </p:sp>
      <p:sp>
        <p:nvSpPr>
          <p:cNvPr id="5" name="Footer Placeholder 4">
            <a:extLst>
              <a:ext uri="{FF2B5EF4-FFF2-40B4-BE49-F238E27FC236}">
                <a16:creationId xmlns:a16="http://schemas.microsoft.com/office/drawing/2014/main" id="{2EDFE074-16D6-3E5E-2A64-04010FB969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90CC29-166F-1174-5C82-9D4DD39529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F104E-1199-B642-BC35-0A32C8A8E0B9}" type="slidenum">
              <a:rPr lang="en-US" smtClean="0"/>
              <a:t>‹#›</a:t>
            </a:fld>
            <a:endParaRPr lang="en-US"/>
          </a:p>
        </p:txBody>
      </p:sp>
    </p:spTree>
    <p:extLst>
      <p:ext uri="{BB962C8B-B14F-4D97-AF65-F5344CB8AC3E}">
        <p14:creationId xmlns:p14="http://schemas.microsoft.com/office/powerpoint/2010/main" val="1385658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lamancecc.edu/"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www.fafsa.gov/"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alamancecc.edu/health-and-public-services-site/dental-assisting/"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mailto:joanna.roberts@alamancecc.edu" TargetMode="External"/><Relationship Id="rId5" Type="http://schemas.openxmlformats.org/officeDocument/2006/relationships/hyperlink" Target="mailto:sjturner588@alamancecc.edu" TargetMode="External"/><Relationship Id="rId4" Type="http://schemas.openxmlformats.org/officeDocument/2006/relationships/hyperlink" Target="mailto:HealthSciences@alamancecc.edu"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forms.gle/VPpEToqKwGruYJAA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dentistry.unc.edu/"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128"/>
        <p:cNvGrpSpPr/>
        <p:nvPr/>
      </p:nvGrpSpPr>
      <p:grpSpPr>
        <a:xfrm>
          <a:off x="0" y="0"/>
          <a:ext cx="0" cy="0"/>
          <a:chOff x="0" y="0"/>
          <a:chExt cx="0" cy="0"/>
        </a:xfrm>
      </p:grpSpPr>
      <p:sp>
        <p:nvSpPr>
          <p:cNvPr id="129" name="Google Shape;129;p25"/>
          <p:cNvSpPr/>
          <p:nvPr/>
        </p:nvSpPr>
        <p:spPr>
          <a:xfrm rot="-1324074">
            <a:off x="5094244" y="-153663"/>
            <a:ext cx="7111899" cy="7148620"/>
          </a:xfrm>
          <a:custGeom>
            <a:avLst/>
            <a:gdLst/>
            <a:ahLst/>
            <a:cxnLst/>
            <a:rect l="l" t="t" r="r" b="b"/>
            <a:pathLst>
              <a:path w="10687906" h="10743093" extrusionOk="0">
                <a:moveTo>
                  <a:pt x="0" y="0"/>
                </a:moveTo>
                <a:lnTo>
                  <a:pt x="10687906" y="0"/>
                </a:lnTo>
                <a:lnTo>
                  <a:pt x="10687906" y="10743092"/>
                </a:lnTo>
                <a:lnTo>
                  <a:pt x="0" y="10743092"/>
                </a:lnTo>
                <a:lnTo>
                  <a:pt x="0" y="0"/>
                </a:lnTo>
                <a:close/>
              </a:path>
            </a:pathLst>
          </a:custGeom>
          <a:blipFill rotWithShape="1">
            <a:blip r:embed="rId3">
              <a:alphaModFix amt="5000"/>
            </a:blip>
            <a:stretch>
              <a:fillRect/>
            </a:stretch>
          </a:blipFill>
          <a:ln>
            <a:noFill/>
          </a:ln>
        </p:spPr>
        <p:txBody>
          <a:bodyPr/>
          <a:lstStyle/>
          <a:p>
            <a:endParaRPr lang="en-US"/>
          </a:p>
        </p:txBody>
      </p:sp>
      <p:sp>
        <p:nvSpPr>
          <p:cNvPr id="130" name="Google Shape;130;p25"/>
          <p:cNvSpPr txBox="1"/>
          <p:nvPr/>
        </p:nvSpPr>
        <p:spPr>
          <a:xfrm>
            <a:off x="0" y="1992521"/>
            <a:ext cx="12192000" cy="1935017"/>
          </a:xfrm>
          <a:prstGeom prst="rect">
            <a:avLst/>
          </a:prstGeom>
          <a:noFill/>
          <a:ln>
            <a:noFill/>
          </a:ln>
          <a:effectLst>
            <a:outerShdw blurRad="57150" dist="19050" dir="5400000" algn="bl" rotWithShape="0">
              <a:srgbClr val="000000">
                <a:alpha val="50000"/>
              </a:srgbClr>
            </a:outerShdw>
          </a:effectLst>
        </p:spPr>
        <p:txBody>
          <a:bodyPr spcFirstLastPara="1" wrap="square" lIns="0" tIns="0" rIns="0" bIns="0" anchor="t" anchorCtr="0">
            <a:spAutoFit/>
          </a:bodyPr>
          <a:lstStyle/>
          <a:p>
            <a:pPr algn="ctr">
              <a:lnSpc>
                <a:spcPct val="115000"/>
              </a:lnSpc>
            </a:pPr>
            <a:r>
              <a:rPr lang="en-US" sz="5467" b="1" dirty="0">
                <a:solidFill>
                  <a:srgbClr val="FFB81D"/>
                </a:solidFill>
                <a:effectLst>
                  <a:outerShdw blurRad="38100" dist="38100" dir="2700000" algn="tl">
                    <a:srgbClr val="000000">
                      <a:alpha val="43137"/>
                    </a:srgbClr>
                  </a:outerShdw>
                </a:effectLst>
                <a:latin typeface="Montserrat"/>
                <a:ea typeface="Montserrat"/>
                <a:cs typeface="Montserrat"/>
                <a:sym typeface="Montserrat"/>
              </a:rPr>
              <a:t>Dental Assisting II</a:t>
            </a:r>
            <a:r>
              <a:rPr lang="en" sz="5467" b="1" dirty="0">
                <a:solidFill>
                  <a:srgbClr val="FFB81D"/>
                </a:solidFill>
                <a:effectLst>
                  <a:outerShdw blurRad="38100" dist="38100" dir="2700000" algn="tl">
                    <a:srgbClr val="000000">
                      <a:alpha val="43137"/>
                    </a:srgbClr>
                  </a:outerShdw>
                </a:effectLst>
                <a:latin typeface="Montserrat"/>
                <a:ea typeface="Montserrat"/>
                <a:cs typeface="Montserrat"/>
                <a:sym typeface="Montserrat"/>
              </a:rPr>
              <a:t> Program </a:t>
            </a:r>
          </a:p>
          <a:p>
            <a:pPr algn="ctr">
              <a:lnSpc>
                <a:spcPct val="115000"/>
              </a:lnSpc>
            </a:pPr>
            <a:r>
              <a:rPr lang="en" sz="5467" b="1" dirty="0">
                <a:solidFill>
                  <a:srgbClr val="FFB81D"/>
                </a:solidFill>
                <a:effectLst>
                  <a:outerShdw blurRad="38100" dist="38100" dir="2700000" algn="tl">
                    <a:srgbClr val="000000">
                      <a:alpha val="43137"/>
                    </a:srgbClr>
                  </a:outerShdw>
                </a:effectLst>
                <a:latin typeface="Montserrat"/>
                <a:ea typeface="Montserrat"/>
                <a:cs typeface="Montserrat"/>
                <a:sym typeface="Montserrat"/>
              </a:rPr>
              <a:t>Information </a:t>
            </a:r>
            <a:r>
              <a:rPr lang="en-US" sz="5467" b="1" dirty="0">
                <a:solidFill>
                  <a:srgbClr val="FFB81D"/>
                </a:solidFill>
                <a:effectLst>
                  <a:outerShdw blurRad="38100" dist="38100" dir="2700000" algn="tl">
                    <a:srgbClr val="000000">
                      <a:alpha val="43137"/>
                    </a:srgbClr>
                  </a:outerShdw>
                </a:effectLst>
                <a:latin typeface="Montserrat"/>
                <a:ea typeface="Montserrat"/>
                <a:cs typeface="Montserrat"/>
                <a:sym typeface="Montserrat"/>
              </a:rPr>
              <a:t>Session</a:t>
            </a:r>
            <a:endParaRPr sz="400" b="1" dirty="0">
              <a:effectLst>
                <a:outerShdw blurRad="38100" dist="38100" dir="2700000" algn="tl">
                  <a:srgbClr val="000000">
                    <a:alpha val="43137"/>
                  </a:srgbClr>
                </a:outerShdw>
              </a:effectLst>
              <a:latin typeface="Montserrat"/>
              <a:ea typeface="Montserrat"/>
              <a:cs typeface="Montserrat"/>
              <a:sym typeface="Montserrat"/>
            </a:endParaRPr>
          </a:p>
        </p:txBody>
      </p:sp>
      <p:sp>
        <p:nvSpPr>
          <p:cNvPr id="131" name="Google Shape;131;p25"/>
          <p:cNvSpPr/>
          <p:nvPr/>
        </p:nvSpPr>
        <p:spPr>
          <a:xfrm>
            <a:off x="3313973" y="500201"/>
            <a:ext cx="5564055" cy="1140632"/>
          </a:xfrm>
          <a:custGeom>
            <a:avLst/>
            <a:gdLst/>
            <a:ahLst/>
            <a:cxnLst/>
            <a:rect l="l" t="t" r="r" b="b"/>
            <a:pathLst>
              <a:path w="8346082" h="1710947" extrusionOk="0">
                <a:moveTo>
                  <a:pt x="0" y="0"/>
                </a:moveTo>
                <a:lnTo>
                  <a:pt x="8346082" y="0"/>
                </a:lnTo>
                <a:lnTo>
                  <a:pt x="8346082" y="1710947"/>
                </a:lnTo>
                <a:lnTo>
                  <a:pt x="0" y="1710947"/>
                </a:lnTo>
                <a:lnTo>
                  <a:pt x="0" y="0"/>
                </a:lnTo>
                <a:close/>
              </a:path>
            </a:pathLst>
          </a:custGeom>
          <a:blipFill rotWithShape="1">
            <a:blip r:embed="rId4">
              <a:alphaModFix/>
            </a:blip>
            <a:stretch>
              <a:fillRect/>
            </a:stretch>
          </a:blipFill>
          <a:ln>
            <a:noFill/>
          </a:ln>
          <a:effectLst>
            <a:outerShdw blurRad="57150" dist="19050" dir="5400000" algn="bl" rotWithShape="0">
              <a:srgbClr val="000000">
                <a:alpha val="50000"/>
              </a:srgbClr>
            </a:outerShdw>
          </a:effectLst>
        </p:spPr>
        <p:txBody>
          <a:bodyPr/>
          <a:lstStyle/>
          <a:p>
            <a:endParaRPr lang="en-US"/>
          </a:p>
        </p:txBody>
      </p:sp>
      <p:sp>
        <p:nvSpPr>
          <p:cNvPr id="132" name="Google Shape;132;p25"/>
          <p:cNvSpPr txBox="1"/>
          <p:nvPr/>
        </p:nvSpPr>
        <p:spPr>
          <a:xfrm>
            <a:off x="0" y="4279097"/>
            <a:ext cx="12192000" cy="689420"/>
          </a:xfrm>
          <a:prstGeom prst="rect">
            <a:avLst/>
          </a:prstGeom>
          <a:noFill/>
          <a:ln>
            <a:noFill/>
          </a:ln>
        </p:spPr>
        <p:txBody>
          <a:bodyPr spcFirstLastPara="1" wrap="square" lIns="0" tIns="0" rIns="0" bIns="0" anchor="t" anchorCtr="0">
            <a:spAutoFit/>
          </a:bodyPr>
          <a:lstStyle/>
          <a:p>
            <a:pPr algn="ctr">
              <a:lnSpc>
                <a:spcPct val="140008"/>
              </a:lnSpc>
            </a:pPr>
            <a:r>
              <a:rPr lang="en-US" sz="3200" dirty="0">
                <a:solidFill>
                  <a:srgbClr val="FEFEFE"/>
                </a:solidFill>
                <a:effectLst>
                  <a:outerShdw blurRad="38100" dist="38100" dir="2700000" algn="tl">
                    <a:srgbClr val="000000">
                      <a:alpha val="43137"/>
                    </a:srgbClr>
                  </a:outerShdw>
                </a:effectLst>
                <a:latin typeface="Montserrat SemiBold"/>
                <a:ea typeface="Montserrat SemiBold"/>
                <a:cs typeface="Montserrat SemiBold"/>
                <a:sym typeface="Montserrat SemiBold"/>
              </a:rPr>
              <a:t>Dental Assisting II Diploma</a:t>
            </a:r>
            <a:endParaRPr sz="933" dirty="0">
              <a:effectLst>
                <a:outerShdw blurRad="38100" dist="38100" dir="2700000" algn="tl">
                  <a:srgbClr val="000000">
                    <a:alpha val="43137"/>
                  </a:srgbClr>
                </a:outerShdw>
              </a:effectLst>
              <a:latin typeface="Montserrat SemiBold"/>
              <a:ea typeface="Montserrat SemiBold"/>
              <a:cs typeface="Montserrat SemiBold"/>
              <a:sym typeface="Montserrat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C058E4-24E0-40BC-B237-0EEE08AB90EC}"/>
              </a:ext>
            </a:extLst>
          </p:cNvPr>
          <p:cNvPicPr>
            <a:picLocks noChangeAspect="1"/>
          </p:cNvPicPr>
          <p:nvPr/>
        </p:nvPicPr>
        <p:blipFill>
          <a:blip r:embed="rId2"/>
          <a:stretch>
            <a:fillRect/>
          </a:stretch>
        </p:blipFill>
        <p:spPr>
          <a:xfrm>
            <a:off x="0" y="-365125"/>
            <a:ext cx="12192000" cy="6858000"/>
          </a:xfrm>
          <a:prstGeom prst="rect">
            <a:avLst/>
          </a:prstGeom>
        </p:spPr>
      </p:pic>
      <p:sp>
        <p:nvSpPr>
          <p:cNvPr id="2" name="Title 1">
            <a:extLst>
              <a:ext uri="{FF2B5EF4-FFF2-40B4-BE49-F238E27FC236}">
                <a16:creationId xmlns:a16="http://schemas.microsoft.com/office/drawing/2014/main" id="{1D302A28-93C2-4939-A882-052B47CCC781}"/>
              </a:ext>
            </a:extLst>
          </p:cNvPr>
          <p:cNvSpPr>
            <a:spLocks noGrp="1"/>
          </p:cNvSpPr>
          <p:nvPr>
            <p:ph type="title"/>
          </p:nvPr>
        </p:nvSpPr>
        <p:spPr/>
        <p:txBody>
          <a:bodyPr>
            <a:normAutofit/>
          </a:bodyPr>
          <a:lstStyle/>
          <a:p>
            <a:pPr algn="ctr"/>
            <a:r>
              <a:rPr lang="en-US" b="1" dirty="0">
                <a:solidFill>
                  <a:srgbClr val="FFC000"/>
                </a:solidFill>
                <a:latin typeface="Segoe UI" panose="020B0502040204020203" pitchFamily="34" charset="0"/>
                <a:cs typeface="Segoe UI" panose="020B0502040204020203" pitchFamily="34" charset="0"/>
              </a:rPr>
              <a:t>The Dental Assistant</a:t>
            </a:r>
          </a:p>
        </p:txBody>
      </p:sp>
      <p:sp>
        <p:nvSpPr>
          <p:cNvPr id="6" name="Content Placeholder 5">
            <a:extLst>
              <a:ext uri="{FF2B5EF4-FFF2-40B4-BE49-F238E27FC236}">
                <a16:creationId xmlns:a16="http://schemas.microsoft.com/office/drawing/2014/main" id="{33EE6B04-12C4-4305-8FCB-A55BFC8F75DF}"/>
              </a:ext>
            </a:extLst>
          </p:cNvPr>
          <p:cNvSpPr>
            <a:spLocks noGrp="1"/>
          </p:cNvSpPr>
          <p:nvPr>
            <p:ph idx="1"/>
          </p:nvPr>
        </p:nvSpPr>
        <p:spPr>
          <a:xfrm>
            <a:off x="1086678" y="2420937"/>
            <a:ext cx="9978887" cy="1806505"/>
          </a:xfrm>
        </p:spPr>
        <p:txBody>
          <a:bodyPr>
            <a:normAutofit fontScale="25000" lnSpcReduction="20000"/>
          </a:bodyPr>
          <a:lstStyle/>
          <a:p>
            <a:pPr marL="0" indent="0">
              <a:buNone/>
            </a:pPr>
            <a:r>
              <a:rPr lang="en-US" sz="11200" dirty="0">
                <a:solidFill>
                  <a:schemeClr val="bg1"/>
                </a:solidFill>
                <a:latin typeface="Segoe UI" panose="020B0502040204020203" pitchFamily="34" charset="0"/>
                <a:cs typeface="Segoe UI" panose="020B0502040204020203" pitchFamily="34" charset="0"/>
              </a:rPr>
              <a:t>Dental assistants greatly increase the efficiency of the dentist in the delivery of quality oral health care and are valuable members of the dental care team. If you have strong communication skills, enjoy working with your hands as well as your mind and want a career with responsibility, dental assisting is for you. </a:t>
            </a:r>
          </a:p>
          <a:p>
            <a:pPr marL="0" indent="0">
              <a:buNone/>
            </a:pPr>
            <a:endParaRPr lang="en-US" dirty="0">
              <a:solidFill>
                <a:schemeClr val="bg1"/>
              </a:solidFill>
            </a:endParaRPr>
          </a:p>
          <a:p>
            <a:pPr marL="0" indent="0">
              <a:buNone/>
            </a:pPr>
            <a:endParaRPr lang="en-US" dirty="0">
              <a:solidFill>
                <a:schemeClr val="bg1"/>
              </a:solidFill>
            </a:endParaRPr>
          </a:p>
          <a:p>
            <a:pPr marL="0" indent="0">
              <a:buNone/>
            </a:pPr>
            <a:r>
              <a:rPr lang="en-US" dirty="0">
                <a:solidFill>
                  <a:schemeClr val="bg1"/>
                </a:solidFill>
              </a:rPr>
              <a:t>           </a:t>
            </a:r>
          </a:p>
          <a:p>
            <a:endParaRPr lang="en-US" dirty="0">
              <a:solidFill>
                <a:schemeClr val="bg1"/>
              </a:solidFill>
            </a:endParaRPr>
          </a:p>
        </p:txBody>
      </p:sp>
    </p:spTree>
    <p:extLst>
      <p:ext uri="{BB962C8B-B14F-4D97-AF65-F5344CB8AC3E}">
        <p14:creationId xmlns:p14="http://schemas.microsoft.com/office/powerpoint/2010/main" val="2907170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3918F-494D-4A5E-918E-406533E007E9}"/>
              </a:ext>
            </a:extLst>
          </p:cNvPr>
          <p:cNvSpPr>
            <a:spLocks noGrp="1"/>
          </p:cNvSpPr>
          <p:nvPr>
            <p:ph type="title"/>
          </p:nvPr>
        </p:nvSpPr>
        <p:spPr/>
        <p:txBody>
          <a:bodyPr>
            <a:normAutofit/>
          </a:bodyPr>
          <a:lstStyle/>
          <a:p>
            <a:br>
              <a:rPr lang="en-US" b="1" dirty="0">
                <a:solidFill>
                  <a:srgbClr val="111B42"/>
                </a:solidFill>
                <a:latin typeface="Segoe UI" panose="020B0502040204020203" pitchFamily="34" charset="0"/>
                <a:ea typeface="Open Sans" panose="020B0606030504020204" pitchFamily="34" charset="0"/>
                <a:cs typeface="Segoe UI" panose="020B0502040204020203" pitchFamily="34" charset="0"/>
              </a:rPr>
            </a:br>
            <a:endParaRPr lang="en-US" dirty="0"/>
          </a:p>
        </p:txBody>
      </p:sp>
      <p:sp>
        <p:nvSpPr>
          <p:cNvPr id="4" name="Content Placeholder 3">
            <a:extLst>
              <a:ext uri="{FF2B5EF4-FFF2-40B4-BE49-F238E27FC236}">
                <a16:creationId xmlns:a16="http://schemas.microsoft.com/office/drawing/2014/main" id="{84C265BE-D2C1-4AC7-AA03-FBC152019060}"/>
              </a:ext>
            </a:extLst>
          </p:cNvPr>
          <p:cNvSpPr>
            <a:spLocks noGrp="1"/>
          </p:cNvSpPr>
          <p:nvPr>
            <p:ph idx="1"/>
          </p:nvPr>
        </p:nvSpPr>
        <p:spPr/>
        <p:txBody>
          <a:bodyPr/>
          <a:lstStyle/>
          <a:p>
            <a:endParaRPr lang="en-US"/>
          </a:p>
        </p:txBody>
      </p:sp>
      <p:pic>
        <p:nvPicPr>
          <p:cNvPr id="2050" name="Picture 2" descr="ACC ZOOM 3">
            <a:extLst>
              <a:ext uri="{FF2B5EF4-FFF2-40B4-BE49-F238E27FC236}">
                <a16:creationId xmlns:a16="http://schemas.microsoft.com/office/drawing/2014/main" id="{1766D761-1670-4614-9005-FDE045D03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458" y="0"/>
            <a:ext cx="12612915" cy="71192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81F38F1-F562-4237-A002-991535E47B6A}"/>
              </a:ext>
            </a:extLst>
          </p:cNvPr>
          <p:cNvSpPr txBox="1"/>
          <p:nvPr/>
        </p:nvSpPr>
        <p:spPr>
          <a:xfrm>
            <a:off x="653143" y="365125"/>
            <a:ext cx="10700657" cy="707886"/>
          </a:xfrm>
          <a:prstGeom prst="rect">
            <a:avLst/>
          </a:prstGeom>
          <a:noFill/>
        </p:spPr>
        <p:txBody>
          <a:bodyPr wrap="square" rtlCol="0">
            <a:spAutoFit/>
          </a:bodyPr>
          <a:lstStyle/>
          <a:p>
            <a:pPr algn="ctr"/>
            <a:r>
              <a:rPr lang="en-US" sz="4000" b="1" dirty="0">
                <a:solidFill>
                  <a:schemeClr val="accent4"/>
                </a:solidFill>
                <a:latin typeface="Segoe UI" panose="020B0502040204020203" pitchFamily="34" charset="0"/>
                <a:cs typeface="Segoe UI" panose="020B0502040204020203" pitchFamily="34" charset="0"/>
              </a:rPr>
              <a:t>Dental Assisting II Program Description</a:t>
            </a:r>
          </a:p>
        </p:txBody>
      </p:sp>
      <p:sp>
        <p:nvSpPr>
          <p:cNvPr id="7" name="TextBox 6">
            <a:extLst>
              <a:ext uri="{FF2B5EF4-FFF2-40B4-BE49-F238E27FC236}">
                <a16:creationId xmlns:a16="http://schemas.microsoft.com/office/drawing/2014/main" id="{12088FA4-CE10-4D7E-BE5D-BBED9AE53C41}"/>
              </a:ext>
            </a:extLst>
          </p:cNvPr>
          <p:cNvSpPr txBox="1"/>
          <p:nvPr/>
        </p:nvSpPr>
        <p:spPr>
          <a:xfrm>
            <a:off x="653143" y="1306286"/>
            <a:ext cx="11234057" cy="5262979"/>
          </a:xfrm>
          <a:prstGeom prst="rect">
            <a:avLst/>
          </a:prstGeom>
          <a:noFill/>
        </p:spPr>
        <p:txBody>
          <a:bodyPr wrap="square" rtlCol="0">
            <a:spAutoFit/>
          </a:bodyPr>
          <a:lstStyle/>
          <a:p>
            <a:endParaRPr lang="en-US" dirty="0">
              <a:solidFill>
                <a:schemeClr val="bg1"/>
              </a:solidFill>
            </a:endParaRPr>
          </a:p>
          <a:p>
            <a:r>
              <a:rPr lang="en-US" sz="1600" b="1" dirty="0">
                <a:solidFill>
                  <a:schemeClr val="bg1"/>
                </a:solidFill>
                <a:latin typeface="Segoe UI" panose="020B0502040204020203" pitchFamily="34" charset="0"/>
                <a:cs typeface="Segoe UI" panose="020B0502040204020203" pitchFamily="34" charset="0"/>
              </a:rPr>
              <a:t>The Dental Assisting Curriculum prepares individuals to assist the dentist in delivering dental treatment and to function as integral members of the dental team while performing chairside and related office and laboratory procedures.</a:t>
            </a:r>
          </a:p>
          <a:p>
            <a:endParaRPr lang="en-US" sz="1600" b="1" dirty="0">
              <a:solidFill>
                <a:schemeClr val="bg1"/>
              </a:solidFill>
              <a:latin typeface="Segoe UI" panose="020B0502040204020203" pitchFamily="34" charset="0"/>
              <a:cs typeface="Segoe UI" panose="020B0502040204020203" pitchFamily="34" charset="0"/>
            </a:endParaRPr>
          </a:p>
          <a:p>
            <a:r>
              <a:rPr lang="en-US" sz="1600" b="1" dirty="0">
                <a:solidFill>
                  <a:schemeClr val="bg1"/>
                </a:solidFill>
                <a:latin typeface="Segoe UI" panose="020B0502040204020203" pitchFamily="34" charset="0"/>
                <a:cs typeface="Segoe UI" panose="020B0502040204020203" pitchFamily="34" charset="0"/>
              </a:rPr>
              <a:t>Course work includes instruction in:</a:t>
            </a:r>
          </a:p>
          <a:p>
            <a:pPr marL="285750" indent="-285750">
              <a:buFont typeface="Arial" panose="020B0604020202020204" pitchFamily="34" charset="0"/>
              <a:buChar char="•"/>
            </a:pPr>
            <a:r>
              <a:rPr lang="en-US" sz="1600" dirty="0">
                <a:solidFill>
                  <a:schemeClr val="bg1"/>
                </a:solidFill>
                <a:latin typeface="Segoe UI" panose="020B0502040204020203" pitchFamily="34" charset="0"/>
                <a:cs typeface="Segoe UI" panose="020B0502040204020203" pitchFamily="34" charset="0"/>
              </a:rPr>
              <a:t>general studies</a:t>
            </a:r>
          </a:p>
          <a:p>
            <a:pPr marL="285750" indent="-285750">
              <a:buFont typeface="Arial" panose="020B0604020202020204" pitchFamily="34" charset="0"/>
              <a:buChar char="•"/>
            </a:pPr>
            <a:r>
              <a:rPr lang="en-US" sz="1600" dirty="0">
                <a:solidFill>
                  <a:schemeClr val="bg1"/>
                </a:solidFill>
                <a:latin typeface="Segoe UI" panose="020B0502040204020203" pitchFamily="34" charset="0"/>
                <a:cs typeface="Segoe UI" panose="020B0502040204020203" pitchFamily="34" charset="0"/>
              </a:rPr>
              <a:t>biomedical sciences</a:t>
            </a:r>
          </a:p>
          <a:p>
            <a:pPr marL="285750" indent="-285750">
              <a:buFont typeface="Arial" panose="020B0604020202020204" pitchFamily="34" charset="0"/>
              <a:buChar char="•"/>
            </a:pPr>
            <a:r>
              <a:rPr lang="en-US" sz="1600" dirty="0">
                <a:solidFill>
                  <a:schemeClr val="bg1"/>
                </a:solidFill>
                <a:latin typeface="Segoe UI" panose="020B0502040204020203" pitchFamily="34" charset="0"/>
                <a:cs typeface="Segoe UI" panose="020B0502040204020203" pitchFamily="34" charset="0"/>
              </a:rPr>
              <a:t>dental sciences </a:t>
            </a:r>
          </a:p>
          <a:p>
            <a:pPr marL="285750" indent="-285750">
              <a:buFont typeface="Arial" panose="020B0604020202020204" pitchFamily="34" charset="0"/>
              <a:buChar char="•"/>
            </a:pPr>
            <a:r>
              <a:rPr lang="en-US" sz="1600" dirty="0">
                <a:solidFill>
                  <a:schemeClr val="bg1"/>
                </a:solidFill>
                <a:latin typeface="Segoe UI" panose="020B0502040204020203" pitchFamily="34" charset="0"/>
                <a:cs typeface="Segoe UI" panose="020B0502040204020203" pitchFamily="34" charset="0"/>
              </a:rPr>
              <a:t>clinical sciences</a:t>
            </a:r>
          </a:p>
          <a:p>
            <a:pPr marL="285750" indent="-285750">
              <a:buFont typeface="Arial" panose="020B0604020202020204" pitchFamily="34" charset="0"/>
              <a:buChar char="•"/>
            </a:pPr>
            <a:r>
              <a:rPr lang="en-US" sz="1600" dirty="0">
                <a:solidFill>
                  <a:schemeClr val="bg1"/>
                </a:solidFill>
                <a:latin typeface="Segoe UI" panose="020B0502040204020203" pitchFamily="34" charset="0"/>
                <a:cs typeface="Segoe UI" panose="020B0502040204020203" pitchFamily="34" charset="0"/>
              </a:rPr>
              <a:t>clinical practice. </a:t>
            </a:r>
          </a:p>
          <a:p>
            <a:endParaRPr lang="en-US" sz="1600" dirty="0">
              <a:solidFill>
                <a:schemeClr val="bg1"/>
              </a:solidFill>
              <a:latin typeface="Segoe UI" panose="020B0502040204020203" pitchFamily="34" charset="0"/>
              <a:cs typeface="Segoe UI" panose="020B0502040204020203" pitchFamily="34" charset="0"/>
            </a:endParaRPr>
          </a:p>
          <a:p>
            <a:r>
              <a:rPr lang="en-US" sz="1600" dirty="0">
                <a:solidFill>
                  <a:schemeClr val="bg1"/>
                </a:solidFill>
                <a:latin typeface="Segoe UI" panose="020B0502040204020203" pitchFamily="34" charset="0"/>
                <a:cs typeface="Segoe UI" panose="020B0502040204020203" pitchFamily="34" charset="0"/>
              </a:rPr>
              <a:t>A combination of lecture, laboratory, and clinical experiences provide students with detailed knowledge in infection/hazard control, radiography, dental materials, preventive dentistry, and clinical procedures</a:t>
            </a:r>
            <a:r>
              <a:rPr lang="en-US" dirty="0">
                <a:solidFill>
                  <a:schemeClr val="bg1"/>
                </a:solidFill>
                <a:latin typeface="Segoe UI" panose="020B0502040204020203" pitchFamily="34" charset="0"/>
                <a:cs typeface="Segoe UI" panose="020B0502040204020203" pitchFamily="34" charset="0"/>
              </a:rPr>
              <a:t>.</a:t>
            </a:r>
            <a:br>
              <a:rPr lang="en-US" dirty="0">
                <a:solidFill>
                  <a:schemeClr val="bg1"/>
                </a:solidFill>
                <a:latin typeface="Segoe UI" panose="020B0502040204020203" pitchFamily="34" charset="0"/>
                <a:cs typeface="Segoe UI" panose="020B0502040204020203" pitchFamily="34" charset="0"/>
              </a:rPr>
            </a:br>
            <a:endParaRPr lang="en-US" dirty="0">
              <a:solidFill>
                <a:schemeClr val="bg1"/>
              </a:solidFill>
              <a:latin typeface="Segoe UI" panose="020B0502040204020203" pitchFamily="34" charset="0"/>
              <a:cs typeface="Segoe UI" panose="020B0502040204020203" pitchFamily="34" charset="0"/>
            </a:endParaRPr>
          </a:p>
          <a:p>
            <a:endParaRPr lang="en-US" dirty="0">
              <a:solidFill>
                <a:schemeClr val="bg1"/>
              </a:solidFill>
            </a:endParaRPr>
          </a:p>
          <a:p>
            <a:endParaRPr lang="en-US" dirty="0"/>
          </a:p>
          <a:p>
            <a:endParaRPr lang="en-US" dirty="0"/>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063021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C22125-CF7E-4103-88DD-748F66DBBB12}"/>
              </a:ext>
            </a:extLst>
          </p:cNvPr>
          <p:cNvSpPr>
            <a:spLocks noGrp="1"/>
          </p:cNvSpPr>
          <p:nvPr>
            <p:ph type="title"/>
          </p:nvPr>
        </p:nvSpPr>
        <p:spPr>
          <a:xfrm>
            <a:off x="79513" y="464689"/>
            <a:ext cx="12032973" cy="1325563"/>
          </a:xfrm>
          <a:prstGeom prst="rect">
            <a:avLst/>
          </a:prstGeom>
          <a:solidFill>
            <a:srgbClr val="051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000"/>
                </a:solidFill>
                <a:latin typeface="Segoe UI" panose="020B0502040204020203" pitchFamily="34" charset="0"/>
                <a:cs typeface="Segoe UI" panose="020B0502040204020203" pitchFamily="34" charset="0"/>
              </a:rPr>
              <a:t>Dental Assisting II Program Description</a:t>
            </a:r>
          </a:p>
        </p:txBody>
      </p:sp>
      <p:sp>
        <p:nvSpPr>
          <p:cNvPr id="5" name="Content Placeholder 4">
            <a:extLst>
              <a:ext uri="{FF2B5EF4-FFF2-40B4-BE49-F238E27FC236}">
                <a16:creationId xmlns:a16="http://schemas.microsoft.com/office/drawing/2014/main" id="{F4DCC543-A3DC-4E10-A146-27C036327298}"/>
              </a:ext>
            </a:extLst>
          </p:cNvPr>
          <p:cNvSpPr>
            <a:spLocks noGrp="1"/>
          </p:cNvSpPr>
          <p:nvPr>
            <p:ph idx="1"/>
          </p:nvPr>
        </p:nvSpPr>
        <p:spPr>
          <a:xfrm>
            <a:off x="79513" y="1683026"/>
            <a:ext cx="12032973" cy="4903303"/>
          </a:xfrm>
          <a:prstGeom prst="rect">
            <a:avLst/>
          </a:prstGeom>
          <a:solidFill>
            <a:srgbClr val="051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en-US" sz="1600" b="1" dirty="0">
                <a:solidFill>
                  <a:schemeClr val="bg1"/>
                </a:solidFill>
                <a:latin typeface="Segoe UI" panose="020B0502040204020203" pitchFamily="34" charset="0"/>
                <a:cs typeface="Segoe UI" panose="020B0502040204020203" pitchFamily="34" charset="0"/>
              </a:rPr>
              <a:t> Some of the many expanded functions a DA II can legally perform are: </a:t>
            </a:r>
          </a:p>
          <a:p>
            <a:pPr>
              <a:buFont typeface="Wingdings" panose="05000000000000000000" pitchFamily="2" charset="2"/>
              <a:buChar char="ü"/>
            </a:pPr>
            <a:r>
              <a:rPr lang="en-US" sz="1600" dirty="0">
                <a:solidFill>
                  <a:schemeClr val="bg1"/>
                </a:solidFill>
                <a:latin typeface="Segoe UI" panose="020B0502040204020203" pitchFamily="34" charset="0"/>
                <a:cs typeface="Segoe UI" panose="020B0502040204020203" pitchFamily="34" charset="0"/>
              </a:rPr>
              <a:t>apply sealants</a:t>
            </a:r>
          </a:p>
          <a:p>
            <a:pPr>
              <a:buFont typeface="Wingdings" panose="05000000000000000000" pitchFamily="2" charset="2"/>
              <a:buChar char="ü"/>
            </a:pPr>
            <a:r>
              <a:rPr lang="en-US" sz="1600" dirty="0">
                <a:solidFill>
                  <a:schemeClr val="bg1"/>
                </a:solidFill>
                <a:latin typeface="Segoe UI" panose="020B0502040204020203" pitchFamily="34" charset="0"/>
                <a:cs typeface="Segoe UI" panose="020B0502040204020203" pitchFamily="34" charset="0"/>
              </a:rPr>
              <a:t> insert matrix bands and wedges</a:t>
            </a:r>
          </a:p>
          <a:p>
            <a:pPr>
              <a:buFont typeface="Wingdings" panose="05000000000000000000" pitchFamily="2" charset="2"/>
              <a:buChar char="ü"/>
            </a:pPr>
            <a:r>
              <a:rPr lang="en-US" sz="1600" dirty="0">
                <a:solidFill>
                  <a:schemeClr val="bg1"/>
                </a:solidFill>
                <a:latin typeface="Segoe UI" panose="020B0502040204020203" pitchFamily="34" charset="0"/>
                <a:cs typeface="Segoe UI" panose="020B0502040204020203" pitchFamily="34" charset="0"/>
              </a:rPr>
              <a:t> place cavity bases and liners</a:t>
            </a:r>
          </a:p>
          <a:p>
            <a:pPr>
              <a:buFont typeface="Wingdings" panose="05000000000000000000" pitchFamily="2" charset="2"/>
              <a:buChar char="ü"/>
            </a:pPr>
            <a:r>
              <a:rPr lang="en-US" sz="1600" dirty="0">
                <a:solidFill>
                  <a:schemeClr val="bg1"/>
                </a:solidFill>
                <a:latin typeface="Segoe UI" panose="020B0502040204020203" pitchFamily="34" charset="0"/>
                <a:cs typeface="Segoe UI" panose="020B0502040204020203" pitchFamily="34" charset="0"/>
              </a:rPr>
              <a:t>  place and/or remove rubber dams</a:t>
            </a:r>
          </a:p>
          <a:p>
            <a:pPr>
              <a:buFont typeface="Wingdings" panose="05000000000000000000" pitchFamily="2" charset="2"/>
              <a:buChar char="ü"/>
            </a:pPr>
            <a:r>
              <a:rPr lang="en-US" sz="1600" dirty="0">
                <a:solidFill>
                  <a:schemeClr val="bg1"/>
                </a:solidFill>
                <a:latin typeface="Segoe UI" panose="020B0502040204020203" pitchFamily="34" charset="0"/>
                <a:cs typeface="Segoe UI" panose="020B0502040204020203" pitchFamily="34" charset="0"/>
              </a:rPr>
              <a:t>place and remove temporary restorations</a:t>
            </a:r>
          </a:p>
          <a:p>
            <a:pPr>
              <a:buFont typeface="Wingdings" panose="05000000000000000000" pitchFamily="2" charset="2"/>
              <a:buChar char="ü"/>
            </a:pPr>
            <a:r>
              <a:rPr lang="en-US" sz="1600" dirty="0">
                <a:solidFill>
                  <a:schemeClr val="bg1"/>
                </a:solidFill>
                <a:latin typeface="Segoe UI" panose="020B0502040204020203" pitchFamily="34" charset="0"/>
                <a:cs typeface="Segoe UI" panose="020B0502040204020203" pitchFamily="34" charset="0"/>
              </a:rPr>
              <a:t>  take wax bites</a:t>
            </a:r>
          </a:p>
          <a:p>
            <a:pPr>
              <a:buFont typeface="Wingdings" panose="05000000000000000000" pitchFamily="2" charset="2"/>
              <a:buChar char="ü"/>
            </a:pPr>
            <a:r>
              <a:rPr lang="en-US" sz="1600" dirty="0">
                <a:solidFill>
                  <a:schemeClr val="bg1"/>
                </a:solidFill>
                <a:latin typeface="Segoe UI" panose="020B0502040204020203" pitchFamily="34" charset="0"/>
                <a:cs typeface="Segoe UI" panose="020B0502040204020203" pitchFamily="34" charset="0"/>
              </a:rPr>
              <a:t>  remove sutures</a:t>
            </a:r>
          </a:p>
          <a:p>
            <a:pPr>
              <a:buFont typeface="Wingdings" panose="05000000000000000000" pitchFamily="2" charset="2"/>
              <a:buChar char="ü"/>
            </a:pPr>
            <a:r>
              <a:rPr lang="en-US" sz="1600" dirty="0">
                <a:solidFill>
                  <a:schemeClr val="bg1"/>
                </a:solidFill>
                <a:latin typeface="Segoe UI" panose="020B0502040204020203" pitchFamily="34" charset="0"/>
                <a:cs typeface="Segoe UI" panose="020B0502040204020203" pitchFamily="34" charset="0"/>
              </a:rPr>
              <a:t>  expose radiographs </a:t>
            </a:r>
          </a:p>
          <a:p>
            <a:pPr>
              <a:buFont typeface="Wingdings" panose="05000000000000000000" pitchFamily="2" charset="2"/>
              <a:buChar char="ü"/>
            </a:pPr>
            <a:r>
              <a:rPr lang="en-US" sz="1600" dirty="0">
                <a:solidFill>
                  <a:schemeClr val="bg1"/>
                </a:solidFill>
                <a:latin typeface="Segoe UI" panose="020B0502040204020203" pitchFamily="34" charset="0"/>
                <a:cs typeface="Segoe UI" panose="020B0502040204020203" pitchFamily="34" charset="0"/>
              </a:rPr>
              <a:t>  perform coronal polish</a:t>
            </a:r>
          </a:p>
          <a:p>
            <a:endParaRPr lang="en-US" dirty="0"/>
          </a:p>
        </p:txBody>
      </p:sp>
      <p:sp>
        <p:nvSpPr>
          <p:cNvPr id="6" name="Rectangle: Rounded Corners 5">
            <a:extLst>
              <a:ext uri="{FF2B5EF4-FFF2-40B4-BE49-F238E27FC236}">
                <a16:creationId xmlns:a16="http://schemas.microsoft.com/office/drawing/2014/main" id="{39A0522C-76E1-4775-AFD5-5284ED4B65DD}"/>
              </a:ext>
            </a:extLst>
          </p:cNvPr>
          <p:cNvSpPr/>
          <p:nvPr/>
        </p:nvSpPr>
        <p:spPr>
          <a:xfrm>
            <a:off x="7036903" y="3008589"/>
            <a:ext cx="3988905" cy="24645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solidFill>
                  <a:prstClr val="white"/>
                </a:solidFill>
              </a:rPr>
              <a:t>Upon graduation, graduates will be classified as a </a:t>
            </a:r>
            <a:r>
              <a:rPr lang="en-US" dirty="0">
                <a:solidFill>
                  <a:srgbClr val="FFCA1F"/>
                </a:solidFill>
              </a:rPr>
              <a:t>Dental Assistant II (DAII), </a:t>
            </a:r>
            <a:r>
              <a:rPr lang="en-US" dirty="0">
                <a:solidFill>
                  <a:prstClr val="white"/>
                </a:solidFill>
              </a:rPr>
              <a:t>as defined by </a:t>
            </a:r>
            <a:r>
              <a:rPr lang="en-US" dirty="0">
                <a:solidFill>
                  <a:srgbClr val="FFCA1F"/>
                </a:solidFill>
              </a:rPr>
              <a:t>Dental Laws of North Carolina</a:t>
            </a:r>
          </a:p>
          <a:p>
            <a:pPr lvl="0"/>
            <a:r>
              <a:rPr lang="en-US" dirty="0">
                <a:solidFill>
                  <a:prstClr val="white"/>
                </a:solidFill>
              </a:rPr>
              <a:t>Graduates may be eligible to take the Dental Assisting National Board exam to be come a Certified Dental Assistant, CDA</a:t>
            </a:r>
            <a:endParaRPr lang="en-US" dirty="0"/>
          </a:p>
        </p:txBody>
      </p:sp>
    </p:spTree>
    <p:extLst>
      <p:ext uri="{BB962C8B-B14F-4D97-AF65-F5344CB8AC3E}">
        <p14:creationId xmlns:p14="http://schemas.microsoft.com/office/powerpoint/2010/main" val="932330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CC ZOOM 4">
            <a:extLst>
              <a:ext uri="{FF2B5EF4-FFF2-40B4-BE49-F238E27FC236}">
                <a16:creationId xmlns:a16="http://schemas.microsoft.com/office/drawing/2014/main" id="{2D67496A-9321-4651-A771-17C960426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486" y="-599168"/>
            <a:ext cx="12685486" cy="713558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1E241122-0424-4074-9D30-9E69E9CE3156}"/>
              </a:ext>
            </a:extLst>
          </p:cNvPr>
          <p:cNvSpPr>
            <a:spLocks noGrp="1"/>
          </p:cNvSpPr>
          <p:nvPr>
            <p:ph type="title"/>
          </p:nvPr>
        </p:nvSpPr>
        <p:spPr>
          <a:xfrm>
            <a:off x="2989943" y="365125"/>
            <a:ext cx="5689600" cy="1352264"/>
          </a:xfrm>
        </p:spPr>
        <p:txBody>
          <a:bodyPr>
            <a:normAutofit/>
          </a:bodyPr>
          <a:lstStyle/>
          <a:p>
            <a:pPr algn="ctr"/>
            <a:r>
              <a:rPr lang="en-US" b="1" dirty="0">
                <a:solidFill>
                  <a:srgbClr val="FFCA1F"/>
                </a:solidFill>
                <a:latin typeface="Segoe UI" panose="020B0502040204020203" pitchFamily="34" charset="0"/>
                <a:cs typeface="Segoe UI" panose="020B0502040204020203" pitchFamily="34" charset="0"/>
              </a:rPr>
              <a:t>Dental Assistant Vs Dental Hygienist</a:t>
            </a:r>
          </a:p>
        </p:txBody>
      </p:sp>
      <p:sp>
        <p:nvSpPr>
          <p:cNvPr id="9" name="Content Placeholder 8">
            <a:extLst>
              <a:ext uri="{FF2B5EF4-FFF2-40B4-BE49-F238E27FC236}">
                <a16:creationId xmlns:a16="http://schemas.microsoft.com/office/drawing/2014/main" id="{56886CA5-E78E-4B11-9954-2CB6E73AE657}"/>
              </a:ext>
            </a:extLst>
          </p:cNvPr>
          <p:cNvSpPr>
            <a:spLocks noGrp="1"/>
          </p:cNvSpPr>
          <p:nvPr>
            <p:ph sz="half" idx="2"/>
          </p:nvPr>
        </p:nvSpPr>
        <p:spPr>
          <a:xfrm>
            <a:off x="5029201" y="2328636"/>
            <a:ext cx="5181600" cy="3596535"/>
          </a:xfrm>
        </p:spPr>
        <p:txBody>
          <a:bodyPr>
            <a:normAutofit fontScale="77500" lnSpcReduction="20000"/>
          </a:bodyPr>
          <a:lstStyle/>
          <a:p>
            <a:pPr marL="0" lvl="0" indent="0">
              <a:lnSpc>
                <a:spcPct val="100000"/>
              </a:lnSpc>
              <a:buNone/>
            </a:pPr>
            <a:r>
              <a:rPr lang="en-US" sz="2000" b="1" u="sng" dirty="0">
                <a:solidFill>
                  <a:prstClr val="black"/>
                </a:solidFill>
                <a:latin typeface="Segoe UI" panose="020B0502040204020203" pitchFamily="34" charset="0"/>
                <a:cs typeface="Segoe UI" panose="020B0502040204020203" pitchFamily="34" charset="0"/>
              </a:rPr>
              <a:t>Dental Hygienists</a:t>
            </a:r>
            <a:r>
              <a:rPr lang="en-US" sz="2000" b="1" dirty="0">
                <a:solidFill>
                  <a:prstClr val="black"/>
                </a:solidFill>
                <a:latin typeface="Segoe UI" panose="020B0502040204020203" pitchFamily="34" charset="0"/>
                <a:cs typeface="Segoe UI" panose="020B0502040204020203" pitchFamily="34" charset="0"/>
              </a:rPr>
              <a:t> </a:t>
            </a:r>
            <a:r>
              <a:rPr lang="en-US" sz="2000" dirty="0">
                <a:solidFill>
                  <a:prstClr val="black"/>
                </a:solidFill>
                <a:latin typeface="Segoe UI" panose="020B0502040204020203" pitchFamily="34" charset="0"/>
                <a:cs typeface="Segoe UI" panose="020B0502040204020203" pitchFamily="34" charset="0"/>
              </a:rPr>
              <a:t>responsibilities include cleaning teeth, examining patients for oral disease, and educating patients on preventive dental care practices.</a:t>
            </a:r>
          </a:p>
          <a:p>
            <a:pPr lvl="0">
              <a:lnSpc>
                <a:spcPct val="100000"/>
              </a:lnSpc>
            </a:pPr>
            <a:r>
              <a:rPr lang="en-US" sz="2000" dirty="0">
                <a:solidFill>
                  <a:prstClr val="black"/>
                </a:solidFill>
                <a:latin typeface="Segoe UI" panose="020B0502040204020203" pitchFamily="34" charset="0"/>
                <a:cs typeface="Segoe UI" panose="020B0502040204020203" pitchFamily="34" charset="0"/>
              </a:rPr>
              <a:t>Taking x-rays of patients mouths to check for problems with teeth or jaw alignment</a:t>
            </a:r>
          </a:p>
          <a:p>
            <a:pPr lvl="0">
              <a:lnSpc>
                <a:spcPct val="100000"/>
              </a:lnSpc>
            </a:pPr>
            <a:r>
              <a:rPr lang="en-US" sz="2000" dirty="0">
                <a:solidFill>
                  <a:prstClr val="black"/>
                </a:solidFill>
                <a:latin typeface="Segoe UI" panose="020B0502040204020203" pitchFamily="34" charset="0"/>
                <a:cs typeface="Segoe UI" panose="020B0502040204020203" pitchFamily="34" charset="0"/>
              </a:rPr>
              <a:t>Removing tartar, stains and plaque from patients’ teeth and applying fluoride treatment.</a:t>
            </a:r>
          </a:p>
          <a:p>
            <a:pPr lvl="0">
              <a:lnSpc>
                <a:spcPct val="100000"/>
              </a:lnSpc>
            </a:pPr>
            <a:r>
              <a:rPr lang="en-US" sz="2000" dirty="0">
                <a:solidFill>
                  <a:prstClr val="black"/>
                </a:solidFill>
                <a:latin typeface="Segoe UI" panose="020B0502040204020203" pitchFamily="34" charset="0"/>
                <a:cs typeface="Segoe UI" panose="020B0502040204020203" pitchFamily="34" charset="0"/>
              </a:rPr>
              <a:t>Completing oral health assessments</a:t>
            </a:r>
          </a:p>
          <a:p>
            <a:pPr lvl="0">
              <a:lnSpc>
                <a:spcPct val="100000"/>
              </a:lnSpc>
            </a:pPr>
            <a:r>
              <a:rPr lang="en-US" sz="2000" dirty="0">
                <a:solidFill>
                  <a:prstClr val="black"/>
                </a:solidFill>
                <a:latin typeface="Segoe UI" panose="020B0502040204020203" pitchFamily="34" charset="0"/>
                <a:cs typeface="Segoe UI" panose="020B0502040204020203" pitchFamily="34" charset="0"/>
              </a:rPr>
              <a:t>Taking notes regarding patient care and treatment plans</a:t>
            </a:r>
          </a:p>
          <a:p>
            <a:pPr lvl="0">
              <a:lnSpc>
                <a:spcPct val="100000"/>
              </a:lnSpc>
            </a:pPr>
            <a:r>
              <a:rPr lang="en-US" sz="2000" dirty="0">
                <a:solidFill>
                  <a:prstClr val="black"/>
                </a:solidFill>
                <a:latin typeface="Segoe UI" panose="020B0502040204020203" pitchFamily="34" charset="0"/>
                <a:cs typeface="Segoe UI" panose="020B0502040204020203" pitchFamily="34" charset="0"/>
              </a:rPr>
              <a:t>Educating patients on brushing and flossing properly for optimum dental health</a:t>
            </a:r>
          </a:p>
          <a:p>
            <a:endParaRPr lang="en-US" dirty="0"/>
          </a:p>
        </p:txBody>
      </p:sp>
      <p:sp>
        <p:nvSpPr>
          <p:cNvPr id="12" name="Content Placeholder 11">
            <a:extLst>
              <a:ext uri="{FF2B5EF4-FFF2-40B4-BE49-F238E27FC236}">
                <a16:creationId xmlns:a16="http://schemas.microsoft.com/office/drawing/2014/main" id="{477E32E5-B297-40A5-B7A9-59153D2D35B0}"/>
              </a:ext>
            </a:extLst>
          </p:cNvPr>
          <p:cNvSpPr>
            <a:spLocks noGrp="1"/>
          </p:cNvSpPr>
          <p:nvPr>
            <p:ph sz="half" idx="1"/>
          </p:nvPr>
        </p:nvSpPr>
        <p:spPr>
          <a:xfrm>
            <a:off x="159027" y="2328636"/>
            <a:ext cx="4412974" cy="3970563"/>
          </a:xfrm>
        </p:spPr>
        <p:txBody>
          <a:bodyPr>
            <a:normAutofit fontScale="77500" lnSpcReduction="20000"/>
          </a:bodyPr>
          <a:lstStyle/>
          <a:p>
            <a:pPr marL="0" lvl="0" indent="0">
              <a:lnSpc>
                <a:spcPct val="120000"/>
              </a:lnSpc>
              <a:buNone/>
            </a:pPr>
            <a:r>
              <a:rPr lang="en-US" sz="2100" b="1" u="sng" dirty="0">
                <a:solidFill>
                  <a:srgbClr val="111B42"/>
                </a:solidFill>
                <a:latin typeface="Segoe UI" panose="020B0502040204020203" pitchFamily="34" charset="0"/>
                <a:ea typeface="Open Sans" panose="020B0606030504020204" pitchFamily="34" charset="0"/>
                <a:cs typeface="Segoe UI" panose="020B0502040204020203" pitchFamily="34" charset="0"/>
              </a:rPr>
              <a:t>Dental Assistants</a:t>
            </a:r>
            <a:r>
              <a:rPr lang="en-US" sz="2100" b="1" dirty="0">
                <a:solidFill>
                  <a:srgbClr val="111B42"/>
                </a:solidFill>
                <a:latin typeface="Segoe UI" panose="020B0502040204020203" pitchFamily="34" charset="0"/>
                <a:ea typeface="Open Sans" panose="020B0606030504020204" pitchFamily="34" charset="0"/>
                <a:cs typeface="Segoe UI" panose="020B0502040204020203" pitchFamily="34" charset="0"/>
              </a:rPr>
              <a:t> </a:t>
            </a:r>
            <a:r>
              <a:rPr lang="en-US" sz="2100" dirty="0">
                <a:solidFill>
                  <a:srgbClr val="111B42"/>
                </a:solidFill>
                <a:latin typeface="Segoe UI" panose="020B0502040204020203" pitchFamily="34" charset="0"/>
                <a:ea typeface="Open Sans" panose="020B0606030504020204" pitchFamily="34" charset="0"/>
                <a:cs typeface="Segoe UI" panose="020B0502040204020203" pitchFamily="34" charset="0"/>
              </a:rPr>
              <a:t>perform a wide range of dental and administrative patient care duties.</a:t>
            </a:r>
          </a:p>
          <a:p>
            <a:pPr lvl="0">
              <a:lnSpc>
                <a:spcPct val="120000"/>
              </a:lnSpc>
            </a:pPr>
            <a:r>
              <a:rPr lang="en-US" sz="2100" dirty="0">
                <a:solidFill>
                  <a:srgbClr val="111B42"/>
                </a:solidFill>
                <a:latin typeface="Segoe UI" panose="020B0502040204020203" pitchFamily="34" charset="0"/>
                <a:ea typeface="Open Sans" panose="020B0606030504020204" pitchFamily="34" charset="0"/>
                <a:cs typeface="Segoe UI" panose="020B0502040204020203" pitchFamily="34" charset="0"/>
              </a:rPr>
              <a:t>Assists with a variety of dental functions</a:t>
            </a:r>
          </a:p>
          <a:p>
            <a:pPr lvl="0">
              <a:lnSpc>
                <a:spcPct val="120000"/>
              </a:lnSpc>
            </a:pPr>
            <a:r>
              <a:rPr lang="en-US" sz="2100" dirty="0">
                <a:solidFill>
                  <a:srgbClr val="111B42"/>
                </a:solidFill>
                <a:latin typeface="Segoe UI" panose="020B0502040204020203" pitchFamily="34" charset="0"/>
                <a:ea typeface="Open Sans" panose="020B0606030504020204" pitchFamily="34" charset="0"/>
                <a:cs typeface="Segoe UI" panose="020B0502040204020203" pitchFamily="34" charset="0"/>
              </a:rPr>
              <a:t>Perform NC expanded functions</a:t>
            </a:r>
          </a:p>
          <a:p>
            <a:pPr lvl="0">
              <a:lnSpc>
                <a:spcPct val="120000"/>
              </a:lnSpc>
            </a:pPr>
            <a:r>
              <a:rPr lang="en-US" sz="2100" dirty="0">
                <a:solidFill>
                  <a:prstClr val="black"/>
                </a:solidFill>
                <a:latin typeface="Segoe UI" panose="020B0502040204020203" pitchFamily="34" charset="0"/>
                <a:ea typeface="Open Sans" panose="020B0606030504020204" pitchFamily="34" charset="0"/>
                <a:cs typeface="Segoe UI" panose="020B0502040204020203" pitchFamily="34" charset="0"/>
              </a:rPr>
              <a:t>Preparing &amp; sterilizing dental instruments</a:t>
            </a:r>
          </a:p>
          <a:p>
            <a:pPr lvl="0">
              <a:lnSpc>
                <a:spcPct val="120000"/>
              </a:lnSpc>
            </a:pPr>
            <a:r>
              <a:rPr lang="en-US" sz="2100" dirty="0">
                <a:solidFill>
                  <a:prstClr val="black"/>
                </a:solidFill>
                <a:latin typeface="Segoe UI" panose="020B0502040204020203" pitchFamily="34" charset="0"/>
                <a:ea typeface="Open Sans" panose="020B0606030504020204" pitchFamily="34" charset="0"/>
                <a:cs typeface="Segoe UI" panose="020B0502040204020203" pitchFamily="34" charset="0"/>
              </a:rPr>
              <a:t>Processing x-rays and laboratory tasks</a:t>
            </a:r>
          </a:p>
          <a:p>
            <a:pPr lvl="0">
              <a:lnSpc>
                <a:spcPct val="120000"/>
              </a:lnSpc>
            </a:pPr>
            <a:r>
              <a:rPr lang="en-US" sz="2100" dirty="0">
                <a:solidFill>
                  <a:prstClr val="black"/>
                </a:solidFill>
                <a:latin typeface="Segoe UI" panose="020B0502040204020203" pitchFamily="34" charset="0"/>
                <a:ea typeface="Open Sans" panose="020B0606030504020204" pitchFamily="34" charset="0"/>
                <a:cs typeface="Segoe UI" panose="020B0502040204020203" pitchFamily="34" charset="0"/>
              </a:rPr>
              <a:t>Educating patients on healthy oral hygiene practices</a:t>
            </a:r>
          </a:p>
          <a:p>
            <a:pPr lvl="0">
              <a:lnSpc>
                <a:spcPct val="120000"/>
              </a:lnSpc>
            </a:pPr>
            <a:r>
              <a:rPr lang="en-US" sz="2100" dirty="0">
                <a:solidFill>
                  <a:prstClr val="black"/>
                </a:solidFill>
                <a:latin typeface="Segoe UI" panose="020B0502040204020203" pitchFamily="34" charset="0"/>
                <a:ea typeface="Open Sans" panose="020B0606030504020204" pitchFamily="34" charset="0"/>
                <a:cs typeface="Segoe UI" panose="020B0502040204020203" pitchFamily="34" charset="0"/>
              </a:rPr>
              <a:t>Scheduling follow-up appointments</a:t>
            </a:r>
          </a:p>
          <a:p>
            <a:pPr lvl="0">
              <a:lnSpc>
                <a:spcPct val="120000"/>
              </a:lnSpc>
            </a:pPr>
            <a:r>
              <a:rPr lang="en-US" sz="2100" dirty="0">
                <a:solidFill>
                  <a:prstClr val="black"/>
                </a:solidFill>
                <a:latin typeface="Segoe UI" panose="020B0502040204020203" pitchFamily="34" charset="0"/>
                <a:ea typeface="Open Sans" panose="020B0606030504020204" pitchFamily="34" charset="0"/>
                <a:cs typeface="Segoe UI" panose="020B0502040204020203" pitchFamily="34" charset="0"/>
              </a:rPr>
              <a:t>Processing billing and payment requests</a:t>
            </a:r>
          </a:p>
          <a:p>
            <a:pPr marL="0" indent="0">
              <a:buNone/>
            </a:pPr>
            <a:endParaRPr lang="en-US" dirty="0"/>
          </a:p>
        </p:txBody>
      </p:sp>
    </p:spTree>
    <p:extLst>
      <p:ext uri="{BB962C8B-B14F-4D97-AF65-F5344CB8AC3E}">
        <p14:creationId xmlns:p14="http://schemas.microsoft.com/office/powerpoint/2010/main" val="3341630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D030E8B-1B96-4909-834A-DECED61606ED}"/>
              </a:ext>
            </a:extLst>
          </p:cNvPr>
          <p:cNvSpPr>
            <a:spLocks noGrp="1"/>
          </p:cNvSpPr>
          <p:nvPr>
            <p:ph type="title"/>
          </p:nvPr>
        </p:nvSpPr>
        <p:spPr/>
        <p:txBody>
          <a:bodyPr/>
          <a:lstStyle/>
          <a:p>
            <a:endParaRPr lang="en-US"/>
          </a:p>
        </p:txBody>
      </p:sp>
      <p:sp>
        <p:nvSpPr>
          <p:cNvPr id="10" name="Content Placeholder 9">
            <a:extLst>
              <a:ext uri="{FF2B5EF4-FFF2-40B4-BE49-F238E27FC236}">
                <a16:creationId xmlns:a16="http://schemas.microsoft.com/office/drawing/2014/main" id="{EBB5EA41-E8EE-4C5F-B396-7E6C56C88290}"/>
              </a:ext>
            </a:extLst>
          </p:cNvPr>
          <p:cNvSpPr>
            <a:spLocks noGrp="1"/>
          </p:cNvSpPr>
          <p:nvPr>
            <p:ph idx="1"/>
          </p:nvPr>
        </p:nvSpPr>
        <p:spPr/>
        <p:txBody>
          <a:bodyPr/>
          <a:lstStyle/>
          <a:p>
            <a:endParaRPr lang="en-US"/>
          </a:p>
        </p:txBody>
      </p:sp>
      <p:pic>
        <p:nvPicPr>
          <p:cNvPr id="5124" name="Picture 4" descr="ACC ZOOM 3">
            <a:extLst>
              <a:ext uri="{FF2B5EF4-FFF2-40B4-BE49-F238E27FC236}">
                <a16:creationId xmlns:a16="http://schemas.microsoft.com/office/drawing/2014/main" id="{F5B4D437-6662-4395-A485-6C3F3416D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851" y="1"/>
            <a:ext cx="126748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EC6545B-946E-408D-9BDC-5FB2D71D3F0A}"/>
              </a:ext>
            </a:extLst>
          </p:cNvPr>
          <p:cNvSpPr txBox="1"/>
          <p:nvPr/>
        </p:nvSpPr>
        <p:spPr>
          <a:xfrm>
            <a:off x="566057" y="841829"/>
            <a:ext cx="10515600" cy="1008096"/>
          </a:xfrm>
          <a:prstGeom prst="rect">
            <a:avLst/>
          </a:prstGeom>
          <a:noFill/>
        </p:spPr>
        <p:txBody>
          <a:bodyPr wrap="square" rtlCol="0">
            <a:spAutoFit/>
          </a:bodyPr>
          <a:lstStyle/>
          <a:p>
            <a:pPr lvl="0" algn="ctr">
              <a:lnSpc>
                <a:spcPct val="140016"/>
              </a:lnSpc>
              <a:buClr>
                <a:srgbClr val="000000"/>
              </a:buClr>
            </a:pPr>
            <a:r>
              <a:rPr lang="en-US" sz="4800" b="1" i="1" kern="0">
                <a:solidFill>
                  <a:srgbClr val="FFFFFF"/>
                </a:solidFill>
                <a:effectLst>
                  <a:outerShdw blurRad="38100" dist="38100" dir="2700000" algn="tl">
                    <a:srgbClr val="000000">
                      <a:alpha val="43137"/>
                    </a:srgbClr>
                  </a:outerShdw>
                </a:effectLst>
                <a:latin typeface="Segoe UI" panose="020B0502040204020203" pitchFamily="34" charset="0"/>
                <a:ea typeface="Montserrat"/>
                <a:cs typeface="Segoe UI" panose="020B0502040204020203" pitchFamily="34" charset="0"/>
                <a:sym typeface="Montserrat"/>
              </a:rPr>
              <a:t>Limited Enrollment</a:t>
            </a:r>
            <a:endParaRPr lang="en-US" sz="4800" b="1" i="1" kern="0" dirty="0">
              <a:solidFill>
                <a:srgbClr val="000000"/>
              </a:solidFill>
              <a:effectLst>
                <a:outerShdw blurRad="38100" dist="38100" dir="2700000" algn="tl">
                  <a:srgbClr val="000000">
                    <a:alpha val="43137"/>
                  </a:srgbClr>
                </a:outerShdw>
              </a:effectLst>
              <a:latin typeface="Segoe UI" panose="020B0502040204020203" pitchFamily="34" charset="0"/>
              <a:ea typeface="Montserrat"/>
              <a:cs typeface="Segoe UI" panose="020B0502040204020203" pitchFamily="34" charset="0"/>
              <a:sym typeface="Montserrat"/>
            </a:endParaRPr>
          </a:p>
        </p:txBody>
      </p:sp>
      <p:sp>
        <p:nvSpPr>
          <p:cNvPr id="14" name="Google Shape;200;p30">
            <a:extLst>
              <a:ext uri="{FF2B5EF4-FFF2-40B4-BE49-F238E27FC236}">
                <a16:creationId xmlns:a16="http://schemas.microsoft.com/office/drawing/2014/main" id="{DE1C0C92-931B-46E3-9BA3-0B4F1FA937D1}"/>
              </a:ext>
            </a:extLst>
          </p:cNvPr>
          <p:cNvSpPr/>
          <p:nvPr/>
        </p:nvSpPr>
        <p:spPr>
          <a:xfrm>
            <a:off x="566057" y="2031910"/>
            <a:ext cx="2263989" cy="2057400"/>
          </a:xfrm>
          <a:custGeom>
            <a:avLst/>
            <a:gdLst/>
            <a:ahLst/>
            <a:cxnLst/>
            <a:rect l="l" t="t" r="r" b="b"/>
            <a:pathLst>
              <a:path w="4527978" h="4114800" extrusionOk="0">
                <a:moveTo>
                  <a:pt x="0" y="0"/>
                </a:moveTo>
                <a:lnTo>
                  <a:pt x="4527978" y="0"/>
                </a:lnTo>
                <a:lnTo>
                  <a:pt x="4527978" y="4114800"/>
                </a:lnTo>
                <a:lnTo>
                  <a:pt x="0" y="4114800"/>
                </a:lnTo>
                <a:lnTo>
                  <a:pt x="0" y="0"/>
                </a:lnTo>
                <a:close/>
              </a:path>
            </a:pathLst>
          </a:custGeom>
          <a:blipFill rotWithShape="1">
            <a:blip r:embed="rId3">
              <a:alphaModFix/>
            </a:blip>
            <a:stretch>
              <a:fillRect/>
            </a:stretch>
          </a:blipFill>
          <a:ln>
            <a:noFill/>
          </a:ln>
        </p:spPr>
        <p:txBody>
          <a:bodyPr/>
          <a:lstStyle/>
          <a:p>
            <a:endParaRPr lang="en-US"/>
          </a:p>
        </p:txBody>
      </p:sp>
      <p:sp>
        <p:nvSpPr>
          <p:cNvPr id="12" name="TextBox 11">
            <a:extLst>
              <a:ext uri="{FF2B5EF4-FFF2-40B4-BE49-F238E27FC236}">
                <a16:creationId xmlns:a16="http://schemas.microsoft.com/office/drawing/2014/main" id="{3A3884FE-6F3B-4AF5-92E8-B4EED330CBEB}"/>
              </a:ext>
            </a:extLst>
          </p:cNvPr>
          <p:cNvSpPr txBox="1"/>
          <p:nvPr/>
        </p:nvSpPr>
        <p:spPr>
          <a:xfrm>
            <a:off x="1698051" y="2859314"/>
            <a:ext cx="9506978" cy="2185919"/>
          </a:xfrm>
          <a:prstGeom prst="rect">
            <a:avLst/>
          </a:prstGeom>
          <a:noFill/>
        </p:spPr>
        <p:txBody>
          <a:bodyPr wrap="square" rtlCol="0">
            <a:spAutoFit/>
          </a:bodyPr>
          <a:lstStyle/>
          <a:p>
            <a:pPr lvl="0">
              <a:lnSpc>
                <a:spcPct val="115000"/>
              </a:lnSpc>
              <a:buClr>
                <a:srgbClr val="000000"/>
              </a:buClr>
            </a:pPr>
            <a:r>
              <a:rPr lang="en-US" sz="2000" kern="0" dirty="0">
                <a:solidFill>
                  <a:srgbClr val="FEFEFE"/>
                </a:solidFill>
                <a:effectLst>
                  <a:outerShdw blurRad="38100" dist="38100" dir="2700000" algn="tl">
                    <a:srgbClr val="000000">
                      <a:alpha val="43137"/>
                    </a:srgbClr>
                  </a:outerShdw>
                </a:effectLst>
                <a:latin typeface="Segoe UI" panose="020B0502040204020203" pitchFamily="34" charset="0"/>
                <a:ea typeface="Montserrat Medium"/>
                <a:cs typeface="Segoe UI" panose="020B0502040204020203" pitchFamily="34" charset="0"/>
                <a:sym typeface="Montserrat Medium"/>
              </a:rPr>
              <a:t>Although we would love to accept everyone into our Dental Assisting II programs, space is limited. </a:t>
            </a:r>
            <a:r>
              <a:rPr lang="en-US" sz="2000" dirty="0">
                <a:solidFill>
                  <a:schemeClr val="bg1"/>
                </a:solidFill>
                <a:latin typeface="Segoe UI" panose="020B0502040204020203" pitchFamily="34" charset="0"/>
                <a:cs typeface="Segoe UI" panose="020B0502040204020203" pitchFamily="34" charset="0"/>
              </a:rPr>
              <a:t>Dental Assisting is limited enrollment, which means students must apply for the program. There are specific admission criteria, a separate admission application, and ranking processes that determine who will be admitted to the program.</a:t>
            </a:r>
            <a:endParaRPr lang="en-US" sz="2000" kern="0" dirty="0">
              <a:solidFill>
                <a:schemeClr val="bg1"/>
              </a:solidFill>
              <a:effectLst>
                <a:outerShdw blurRad="38100" dist="38100" dir="2700000" algn="tl">
                  <a:srgbClr val="000000">
                    <a:alpha val="43137"/>
                  </a:srgbClr>
                </a:outerShdw>
              </a:effectLst>
              <a:latin typeface="Segoe UI" panose="020B0502040204020203" pitchFamily="34" charset="0"/>
              <a:ea typeface="Montserrat Medium"/>
              <a:cs typeface="Segoe UI" panose="020B0502040204020203" pitchFamily="34" charset="0"/>
              <a:sym typeface="Montserrat Medium"/>
            </a:endParaRPr>
          </a:p>
          <a:p>
            <a:pPr lvl="0">
              <a:lnSpc>
                <a:spcPct val="115000"/>
              </a:lnSpc>
              <a:buClr>
                <a:srgbClr val="000000"/>
              </a:buClr>
            </a:pPr>
            <a:r>
              <a:rPr lang="en-US" sz="2000" kern="0" dirty="0">
                <a:solidFill>
                  <a:srgbClr val="FEFEFE"/>
                </a:solidFill>
                <a:effectLst>
                  <a:outerShdw blurRad="38100" dist="38100" dir="2700000" algn="tl">
                    <a:srgbClr val="000000">
                      <a:alpha val="43137"/>
                    </a:srgbClr>
                  </a:outerShdw>
                </a:effectLst>
                <a:latin typeface="Montserrat Medium"/>
                <a:ea typeface="Montserrat Medium"/>
                <a:cs typeface="Montserrat Medium"/>
                <a:sym typeface="Montserrat Medium"/>
              </a:rPr>
              <a:t> </a:t>
            </a:r>
            <a:r>
              <a:rPr lang="en-US" sz="2000" b="1" i="1" kern="0" dirty="0">
                <a:solidFill>
                  <a:srgbClr val="FFB81D"/>
                </a:solidFill>
                <a:effectLst>
                  <a:outerShdw blurRad="38100" dist="38100" dir="2700000" algn="tl">
                    <a:srgbClr val="000000">
                      <a:alpha val="43137"/>
                    </a:srgbClr>
                  </a:outerShdw>
                </a:effectLst>
                <a:latin typeface="Montserrat"/>
                <a:ea typeface="Montserrat"/>
                <a:cs typeface="Montserrat"/>
                <a:sym typeface="Montserrat"/>
              </a:rPr>
              <a:t>– Joanna Roberts, Dental Assisting II Department Head</a:t>
            </a:r>
            <a:endParaRPr lang="en-US" sz="500" b="1" i="1" kern="0" dirty="0">
              <a:solidFill>
                <a:srgbClr val="FFB81D"/>
              </a:solidFill>
              <a:effectLst>
                <a:outerShdw blurRad="38100" dist="38100" dir="2700000" algn="tl">
                  <a:srgbClr val="000000">
                    <a:alpha val="43137"/>
                  </a:srgbClr>
                </a:outerShdw>
              </a:effectLst>
              <a:latin typeface="Montserrat"/>
              <a:ea typeface="Montserrat"/>
              <a:cs typeface="Montserrat"/>
              <a:sym typeface="Montserrat"/>
            </a:endParaRPr>
          </a:p>
        </p:txBody>
      </p:sp>
    </p:spTree>
    <p:extLst>
      <p:ext uri="{BB962C8B-B14F-4D97-AF65-F5344CB8AC3E}">
        <p14:creationId xmlns:p14="http://schemas.microsoft.com/office/powerpoint/2010/main" val="2267251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C65675-5D4F-4A50-8933-6501C310CA6C}"/>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8D3C77A-C1C9-48A9-88CB-B2065F00E470}"/>
              </a:ext>
            </a:extLst>
          </p:cNvPr>
          <p:cNvSpPr>
            <a:spLocks noGrp="1"/>
          </p:cNvSpPr>
          <p:nvPr>
            <p:ph type="title"/>
          </p:nvPr>
        </p:nvSpPr>
        <p:spPr/>
        <p:txBody>
          <a:bodyPr/>
          <a:lstStyle/>
          <a:p>
            <a:pPr algn="ctr"/>
            <a:r>
              <a:rPr lang="en-US" b="1" dirty="0">
                <a:solidFill>
                  <a:srgbClr val="FFCA1F"/>
                </a:solidFill>
                <a:latin typeface="Segoe UI" panose="020B0502040204020203" pitchFamily="34" charset="0"/>
                <a:cs typeface="Segoe UI" panose="020B0502040204020203" pitchFamily="34" charset="0"/>
              </a:rPr>
              <a:t>Points for Dental Assisting Ranking General Education Requirements</a:t>
            </a:r>
          </a:p>
        </p:txBody>
      </p:sp>
      <p:sp>
        <p:nvSpPr>
          <p:cNvPr id="3" name="Content Placeholder 2">
            <a:extLst>
              <a:ext uri="{FF2B5EF4-FFF2-40B4-BE49-F238E27FC236}">
                <a16:creationId xmlns:a16="http://schemas.microsoft.com/office/drawing/2014/main" id="{A24BC6F8-3EB4-4AB5-A235-4B26A5FF943F}"/>
              </a:ext>
            </a:extLst>
          </p:cNvPr>
          <p:cNvSpPr>
            <a:spLocks noGrp="1"/>
          </p:cNvSpPr>
          <p:nvPr>
            <p:ph idx="1"/>
          </p:nvPr>
        </p:nvSpPr>
        <p:spPr>
          <a:xfrm>
            <a:off x="838199" y="1825625"/>
            <a:ext cx="11223171" cy="4351338"/>
          </a:xfrm>
        </p:spPr>
        <p:txBody>
          <a:bodyPr/>
          <a:lstStyle/>
          <a:p>
            <a:endParaRPr lang="en-US" dirty="0">
              <a:solidFill>
                <a:schemeClr val="bg1"/>
              </a:solidFill>
            </a:endParaRPr>
          </a:p>
          <a:p>
            <a:r>
              <a:rPr lang="en-US" dirty="0">
                <a:solidFill>
                  <a:schemeClr val="bg1"/>
                </a:solidFill>
              </a:rPr>
              <a:t>ENG 111 – Writing and Inquiry</a:t>
            </a:r>
          </a:p>
          <a:p>
            <a:r>
              <a:rPr lang="en-US" dirty="0">
                <a:solidFill>
                  <a:schemeClr val="bg1"/>
                </a:solidFill>
              </a:rPr>
              <a:t>PSY 150 – General Psychology</a:t>
            </a:r>
          </a:p>
          <a:p>
            <a:r>
              <a:rPr lang="en-US" dirty="0">
                <a:solidFill>
                  <a:schemeClr val="bg1"/>
                </a:solidFill>
              </a:rPr>
              <a:t>BIO 163 – Basic Anatomy &amp; Physiology </a:t>
            </a:r>
            <a:r>
              <a:rPr lang="en-US" b="1" dirty="0">
                <a:solidFill>
                  <a:srgbClr val="FF0000"/>
                </a:solidFill>
              </a:rPr>
              <a:t>OR</a:t>
            </a:r>
          </a:p>
          <a:p>
            <a:r>
              <a:rPr lang="en-US" dirty="0">
                <a:solidFill>
                  <a:schemeClr val="bg1"/>
                </a:solidFill>
              </a:rPr>
              <a:t>BIO 168 &amp; 169 – Anatomy &amp; Physiology I and II</a:t>
            </a:r>
          </a:p>
        </p:txBody>
      </p:sp>
      <p:sp>
        <p:nvSpPr>
          <p:cNvPr id="5" name="TextBox 4">
            <a:extLst>
              <a:ext uri="{FF2B5EF4-FFF2-40B4-BE49-F238E27FC236}">
                <a16:creationId xmlns:a16="http://schemas.microsoft.com/office/drawing/2014/main" id="{B7AE880E-AFE2-49CA-A53C-32F20C80FC2A}"/>
              </a:ext>
            </a:extLst>
          </p:cNvPr>
          <p:cNvSpPr txBox="1"/>
          <p:nvPr/>
        </p:nvSpPr>
        <p:spPr>
          <a:xfrm>
            <a:off x="8258629" y="2133600"/>
            <a:ext cx="3541485" cy="1477328"/>
          </a:xfrm>
          <a:prstGeom prst="rect">
            <a:avLst/>
          </a:prstGeom>
          <a:solidFill>
            <a:schemeClr val="accent4"/>
          </a:solidFill>
        </p:spPr>
        <p:txBody>
          <a:bodyPr wrap="square" rtlCol="0">
            <a:spAutoFit/>
          </a:bodyPr>
          <a:lstStyle/>
          <a:p>
            <a:r>
              <a:rPr lang="en-US" b="1" dirty="0"/>
              <a:t>Grades of A’s and B’s receive the most points.</a:t>
            </a:r>
          </a:p>
          <a:p>
            <a:r>
              <a:rPr lang="en-US" b="1" dirty="0"/>
              <a:t>A minimum grade of “C” is required for all general education courses.</a:t>
            </a:r>
          </a:p>
        </p:txBody>
      </p:sp>
    </p:spTree>
    <p:extLst>
      <p:ext uri="{BB962C8B-B14F-4D97-AF65-F5344CB8AC3E}">
        <p14:creationId xmlns:p14="http://schemas.microsoft.com/office/powerpoint/2010/main" val="3310838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A37B97-5D55-4C90-89B5-2C03895496A7}"/>
              </a:ext>
            </a:extLst>
          </p:cNvPr>
          <p:cNvPicPr>
            <a:picLocks noChangeAspect="1"/>
          </p:cNvPicPr>
          <p:nvPr/>
        </p:nvPicPr>
        <p:blipFill>
          <a:blip r:embed="rId2"/>
          <a:stretch>
            <a:fillRect/>
          </a:stretch>
        </p:blipFill>
        <p:spPr>
          <a:xfrm>
            <a:off x="0" y="-275772"/>
            <a:ext cx="12192000" cy="6858000"/>
          </a:xfrm>
          <a:prstGeom prst="rect">
            <a:avLst/>
          </a:prstGeom>
        </p:spPr>
      </p:pic>
      <p:sp>
        <p:nvSpPr>
          <p:cNvPr id="2" name="Title 1">
            <a:extLst>
              <a:ext uri="{FF2B5EF4-FFF2-40B4-BE49-F238E27FC236}">
                <a16:creationId xmlns:a16="http://schemas.microsoft.com/office/drawing/2014/main" id="{3C76AB03-DC85-4D83-ACD4-5CF3F500C2EC}"/>
              </a:ext>
            </a:extLst>
          </p:cNvPr>
          <p:cNvSpPr>
            <a:spLocks noGrp="1"/>
          </p:cNvSpPr>
          <p:nvPr>
            <p:ph type="title"/>
          </p:nvPr>
        </p:nvSpPr>
        <p:spPr/>
        <p:txBody>
          <a:bodyPr>
            <a:normAutofit fontScale="90000"/>
          </a:bodyPr>
          <a:lstStyle/>
          <a:p>
            <a:pPr algn="ctr"/>
            <a:br>
              <a:rPr lang="en-US" sz="3600" b="1" dirty="0">
                <a:latin typeface="Segoe UI" panose="020B0502040204020203" pitchFamily="34" charset="0"/>
                <a:cs typeface="Segoe UI" panose="020B0502040204020203" pitchFamily="34" charset="0"/>
              </a:rPr>
            </a:br>
            <a:br>
              <a:rPr lang="en-US" sz="3600" b="1" dirty="0">
                <a:latin typeface="Segoe UI" panose="020B0502040204020203" pitchFamily="34" charset="0"/>
                <a:cs typeface="Segoe UI" panose="020B0502040204020203" pitchFamily="34" charset="0"/>
              </a:rPr>
            </a:br>
            <a:r>
              <a:rPr lang="en-US" sz="3600" b="1" dirty="0">
                <a:latin typeface="Segoe UI" panose="020B0502040204020203" pitchFamily="34" charset="0"/>
                <a:cs typeface="Segoe UI" panose="020B0502040204020203" pitchFamily="34" charset="0"/>
              </a:rPr>
              <a:t>Professional Technical</a:t>
            </a:r>
            <a:br>
              <a:rPr lang="en-US" sz="3600" b="1" dirty="0">
                <a:latin typeface="Segoe UI" panose="020B0502040204020203" pitchFamily="34" charset="0"/>
                <a:cs typeface="Segoe UI" panose="020B0502040204020203" pitchFamily="34" charset="0"/>
              </a:rPr>
            </a:br>
            <a:r>
              <a:rPr lang="en-US" sz="3600" b="1" dirty="0">
                <a:latin typeface="Segoe UI" panose="020B0502040204020203" pitchFamily="34" charset="0"/>
                <a:cs typeface="Segoe UI" panose="020B0502040204020203" pitchFamily="34" charset="0"/>
              </a:rPr>
              <a:t>Standards</a:t>
            </a:r>
            <a:br>
              <a:rPr lang="en-US" sz="3600" b="1" dirty="0">
                <a:latin typeface="Segoe UI" panose="020B0502040204020203" pitchFamily="34" charset="0"/>
                <a:cs typeface="Segoe UI" panose="020B0502040204020203" pitchFamily="34" charset="0"/>
              </a:rPr>
            </a:br>
            <a:br>
              <a:rPr lang="en-US" sz="3600" b="1" dirty="0">
                <a:latin typeface="Segoe UI" panose="020B0502040204020203" pitchFamily="34" charset="0"/>
                <a:cs typeface="Segoe UI" panose="020B0502040204020203" pitchFamily="34" charset="0"/>
              </a:rPr>
            </a:br>
            <a:br>
              <a:rPr lang="en-US" b="1" dirty="0">
                <a:latin typeface="Segoe UI" panose="020B0502040204020203" pitchFamily="34" charset="0"/>
                <a:cs typeface="Segoe UI" panose="020B0502040204020203" pitchFamily="34" charset="0"/>
              </a:rPr>
            </a:br>
            <a:endParaRPr lang="en-US" b="1" dirty="0">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DDFE137E-2A30-4A94-AB21-105FA5BCBEB8}"/>
              </a:ext>
            </a:extLst>
          </p:cNvPr>
          <p:cNvSpPr>
            <a:spLocks noGrp="1"/>
          </p:cNvSpPr>
          <p:nvPr>
            <p:ph idx="1"/>
          </p:nvPr>
        </p:nvSpPr>
        <p:spPr>
          <a:xfrm>
            <a:off x="1961322" y="1451429"/>
            <a:ext cx="8600661" cy="4725534"/>
          </a:xfrm>
        </p:spPr>
        <p:txBody>
          <a:bodyPr>
            <a:normAutofit/>
          </a:bodyPr>
          <a:lstStyle/>
          <a:p>
            <a:pPr marL="0" lvl="0" indent="0">
              <a:buNone/>
            </a:pPr>
            <a:r>
              <a:rPr lang="en-US" sz="1600" b="1" dirty="0">
                <a:latin typeface="Segoe UI" panose="020B0502040204020203" pitchFamily="34" charset="0"/>
                <a:cs typeface="Segoe UI" panose="020B0502040204020203" pitchFamily="34" charset="0"/>
              </a:rPr>
              <a:t>Essential Functions &amp; Technical Standards reflect reasonable expectations of a student on the Dental Assisting Program for the performance of common dental assisting functions.  In adopting these standards the DA program is mindful of the patient’s right to safe and quality dental care by students.</a:t>
            </a:r>
          </a:p>
          <a:p>
            <a:pPr algn="ctr">
              <a:buFont typeface="Wingdings" panose="05000000000000000000" pitchFamily="2" charset="2"/>
              <a:buChar char="ü"/>
            </a:pPr>
            <a:r>
              <a:rPr lang="en-US" sz="1400" b="1" dirty="0">
                <a:latin typeface="Segoe UI" panose="020B0502040204020203" pitchFamily="34" charset="0"/>
                <a:cs typeface="Segoe UI" panose="020B0502040204020203" pitchFamily="34" charset="0"/>
              </a:rPr>
              <a:t>Critical Thinking/Problem Solving</a:t>
            </a:r>
          </a:p>
          <a:p>
            <a:pPr algn="ctr">
              <a:buFont typeface="Wingdings" panose="05000000000000000000" pitchFamily="2" charset="2"/>
              <a:buChar char="ü"/>
            </a:pPr>
            <a:r>
              <a:rPr lang="en-US" sz="1400" b="1" dirty="0">
                <a:latin typeface="Segoe UI" panose="020B0502040204020203" pitchFamily="34" charset="0"/>
                <a:cs typeface="Segoe UI" panose="020B0502040204020203" pitchFamily="34" charset="0"/>
              </a:rPr>
              <a:t>Interpersonal Skills</a:t>
            </a:r>
          </a:p>
          <a:p>
            <a:pPr algn="ctr">
              <a:buFont typeface="Wingdings" panose="05000000000000000000" pitchFamily="2" charset="2"/>
              <a:buChar char="ü"/>
            </a:pPr>
            <a:r>
              <a:rPr lang="en-US" sz="1400" b="1" dirty="0">
                <a:latin typeface="Segoe UI" panose="020B0502040204020203" pitchFamily="34" charset="0"/>
                <a:cs typeface="Segoe UI" panose="020B0502040204020203" pitchFamily="34" charset="0"/>
              </a:rPr>
              <a:t>Coping Skills</a:t>
            </a:r>
          </a:p>
          <a:p>
            <a:pPr algn="ctr">
              <a:buFont typeface="Wingdings" panose="05000000000000000000" pitchFamily="2" charset="2"/>
              <a:buChar char="ü"/>
            </a:pPr>
            <a:r>
              <a:rPr lang="en-US" sz="1400" b="1" dirty="0">
                <a:latin typeface="Segoe UI" panose="020B0502040204020203" pitchFamily="34" charset="0"/>
                <a:cs typeface="Segoe UI" panose="020B0502040204020203" pitchFamily="34" charset="0"/>
              </a:rPr>
              <a:t>Communication Skills</a:t>
            </a:r>
          </a:p>
          <a:p>
            <a:pPr algn="ctr">
              <a:buFont typeface="Wingdings" panose="05000000000000000000" pitchFamily="2" charset="2"/>
              <a:buChar char="ü"/>
            </a:pPr>
            <a:r>
              <a:rPr lang="en-US" sz="1400" b="1" dirty="0">
                <a:latin typeface="Segoe UI" panose="020B0502040204020203" pitchFamily="34" charset="0"/>
                <a:cs typeface="Segoe UI" panose="020B0502040204020203" pitchFamily="34" charset="0"/>
              </a:rPr>
              <a:t>Mobility/Motor Skills</a:t>
            </a:r>
          </a:p>
          <a:p>
            <a:pPr algn="ctr">
              <a:buFont typeface="Wingdings" panose="05000000000000000000" pitchFamily="2" charset="2"/>
              <a:buChar char="ü"/>
            </a:pPr>
            <a:r>
              <a:rPr lang="en-US" sz="1400" b="1" dirty="0">
                <a:latin typeface="Segoe UI" panose="020B0502040204020203" pitchFamily="34" charset="0"/>
                <a:cs typeface="Segoe UI" panose="020B0502040204020203" pitchFamily="34" charset="0"/>
              </a:rPr>
              <a:t>Hearing Skills</a:t>
            </a:r>
          </a:p>
          <a:p>
            <a:pPr algn="ctr">
              <a:buFont typeface="Wingdings" panose="05000000000000000000" pitchFamily="2" charset="2"/>
              <a:buChar char="ü"/>
            </a:pPr>
            <a:r>
              <a:rPr lang="en-US" sz="1400" b="1" dirty="0">
                <a:latin typeface="Segoe UI" panose="020B0502040204020203" pitchFamily="34" charset="0"/>
                <a:cs typeface="Segoe UI" panose="020B0502040204020203" pitchFamily="34" charset="0"/>
              </a:rPr>
              <a:t>Visual Skills</a:t>
            </a:r>
          </a:p>
          <a:p>
            <a:pPr algn="ctr">
              <a:buFont typeface="Wingdings" panose="05000000000000000000" pitchFamily="2" charset="2"/>
              <a:buChar char="ü"/>
            </a:pPr>
            <a:r>
              <a:rPr lang="en-US" sz="1400" b="1" dirty="0">
                <a:latin typeface="Segoe UI" panose="020B0502040204020203" pitchFamily="34" charset="0"/>
                <a:cs typeface="Segoe UI" panose="020B0502040204020203" pitchFamily="34" charset="0"/>
              </a:rPr>
              <a:t>Tactile Skills</a:t>
            </a:r>
          </a:p>
          <a:p>
            <a:pPr algn="ctr">
              <a:buFont typeface="Wingdings" panose="05000000000000000000" pitchFamily="2" charset="2"/>
              <a:buChar char="ü"/>
            </a:pPr>
            <a:r>
              <a:rPr lang="en-US" sz="1400" b="1" dirty="0">
                <a:latin typeface="Segoe UI" panose="020B0502040204020203" pitchFamily="34" charset="0"/>
                <a:cs typeface="Segoe UI" panose="020B0502040204020203" pitchFamily="34" charset="0"/>
              </a:rPr>
              <a:t>Behavioral/Emotional </a:t>
            </a:r>
            <a:br>
              <a:rPr lang="en-US" sz="1400" b="1" dirty="0">
                <a:latin typeface="Segoe UI" panose="020B0502040204020203" pitchFamily="34" charset="0"/>
                <a:cs typeface="Segoe UI" panose="020B0502040204020203" pitchFamily="34" charset="0"/>
              </a:rPr>
            </a:br>
            <a:br>
              <a:rPr lang="en-US" sz="1400" b="1" dirty="0">
                <a:latin typeface="Segoe UI" panose="020B0502040204020203" pitchFamily="34" charset="0"/>
                <a:cs typeface="Segoe UI" panose="020B0502040204020203" pitchFamily="34" charset="0"/>
              </a:rPr>
            </a:br>
            <a:endParaRPr lang="en-US" sz="1400" b="1" dirty="0">
              <a:latin typeface="Segoe UI" panose="020B0502040204020203" pitchFamily="34" charset="0"/>
              <a:cs typeface="Segoe UI" panose="020B0502040204020203" pitchFamily="34" charset="0"/>
            </a:endParaRPr>
          </a:p>
          <a:p>
            <a:pPr marL="0" lvl="0" indent="0">
              <a:buNone/>
            </a:pPr>
            <a:endParaRPr lang="en-US" b="1" dirty="0">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B4304A8B-703F-48A9-8AD4-AC034F2450A8}"/>
              </a:ext>
            </a:extLst>
          </p:cNvPr>
          <p:cNvSpPr/>
          <p:nvPr/>
        </p:nvSpPr>
        <p:spPr>
          <a:xfrm>
            <a:off x="1045029" y="2136339"/>
            <a:ext cx="8098971" cy="646331"/>
          </a:xfrm>
          <a:prstGeom prst="rect">
            <a:avLst/>
          </a:prstGeom>
        </p:spPr>
        <p:txBody>
          <a:bodyPr wrap="square">
            <a:spAutoFit/>
          </a:bodyPr>
          <a:lstStyle/>
          <a:p>
            <a:pPr lvl="0"/>
            <a:endParaRPr lang="en-US" b="1" u="sng" dirty="0">
              <a:solidFill>
                <a:prstClr val="black"/>
              </a:solidFill>
              <a:latin typeface="Times New Roman" panose="02020603050405020304" pitchFamily="18" charset="0"/>
              <a:cs typeface="Times New Roman" panose="02020603050405020304" pitchFamily="18" charset="0"/>
            </a:endParaRPr>
          </a:p>
          <a:p>
            <a:pPr lvl="0"/>
            <a:endParaRPr lang="en-US" b="1" u="sng" dirty="0">
              <a:solidFill>
                <a:prstClr val="black"/>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01467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D1713-E3AC-40EE-8323-93CD978302F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E3F8797-6CBE-4A0C-A9CC-0C606F2D4BC9}"/>
              </a:ext>
            </a:extLst>
          </p:cNvPr>
          <p:cNvSpPr>
            <a:spLocks noGrp="1"/>
          </p:cNvSpPr>
          <p:nvPr>
            <p:ph idx="1"/>
          </p:nvPr>
        </p:nvSpPr>
        <p:spPr/>
        <p:txBody>
          <a:bodyPr/>
          <a:lstStyle/>
          <a:p>
            <a:endParaRPr lang="en-US"/>
          </a:p>
        </p:txBody>
      </p:sp>
      <p:pic>
        <p:nvPicPr>
          <p:cNvPr id="10242" name="Picture 2" descr="ACC ZOOM 2">
            <a:extLst>
              <a:ext uri="{FF2B5EF4-FFF2-40B4-BE49-F238E27FC236}">
                <a16:creationId xmlns:a16="http://schemas.microsoft.com/office/drawing/2014/main" id="{7D6B3403-17AD-4DA4-A01C-0252868F29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D752987-3333-46F7-83A6-479AE906AE52}"/>
              </a:ext>
            </a:extLst>
          </p:cNvPr>
          <p:cNvSpPr txBox="1"/>
          <p:nvPr/>
        </p:nvSpPr>
        <p:spPr>
          <a:xfrm>
            <a:off x="2075543" y="2177143"/>
            <a:ext cx="8200571" cy="3170099"/>
          </a:xfrm>
          <a:prstGeom prst="rect">
            <a:avLst/>
          </a:prstGeom>
          <a:noFill/>
        </p:spPr>
        <p:txBody>
          <a:bodyPr wrap="square" rtlCol="0">
            <a:spAutoFit/>
          </a:bodyPr>
          <a:lstStyle/>
          <a:p>
            <a:r>
              <a:rPr lang="en-US" sz="2000" b="1" i="1" dirty="0">
                <a:solidFill>
                  <a:schemeClr val="dk1"/>
                </a:solidFill>
                <a:latin typeface="Segoe UI" panose="020B0502040204020203" pitchFamily="34" charset="0"/>
                <a:cs typeface="Segoe UI" panose="020B0502040204020203" pitchFamily="34" charset="0"/>
              </a:rPr>
              <a:t>IMPORTANT NOTE TO APPLICANTS: </a:t>
            </a:r>
            <a:r>
              <a:rPr lang="en-US" sz="2000" i="1" dirty="0">
                <a:solidFill>
                  <a:schemeClr val="dk1"/>
                </a:solidFill>
                <a:latin typeface="Segoe UI" panose="020B0502040204020203" pitchFamily="34" charset="0"/>
                <a:cs typeface="Segoe UI" panose="020B0502040204020203" pitchFamily="34" charset="0"/>
              </a:rPr>
              <a:t>Infection control guidelines for the Dental Assisting program have been developed to protect the student and the patient from disease transmission and are articulated in specific program courses. Students will have the knowledge and skill to deliver patient care safely through classroom instruction and laboratory experiences. A student in the dental assisting program is at an increased risk for exposure to a variety of diseases including Hepatitis C, HIV/AIDS, and tuberculosis. Because of these risks, students are expected to follow all infection/hazard control guidelines that have been established within the program and other infection control agencies</a:t>
            </a:r>
            <a:r>
              <a:rPr lang="en-US" sz="2000" i="1" dirty="0">
                <a:solidFill>
                  <a:schemeClr val="dk1"/>
                </a:solidFill>
              </a:rPr>
              <a:t>.</a:t>
            </a:r>
            <a:endParaRPr lang="en-US" sz="2000" dirty="0"/>
          </a:p>
        </p:txBody>
      </p:sp>
    </p:spTree>
    <p:extLst>
      <p:ext uri="{BB962C8B-B14F-4D97-AF65-F5344CB8AC3E}">
        <p14:creationId xmlns:p14="http://schemas.microsoft.com/office/powerpoint/2010/main" val="325556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BB7BE75-1F91-4938-AE80-C8C640735075}"/>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D0593A05-CBBC-457F-B072-FC70549AE86C}"/>
              </a:ext>
            </a:extLst>
          </p:cNvPr>
          <p:cNvSpPr>
            <a:spLocks noGrp="1"/>
          </p:cNvSpPr>
          <p:nvPr>
            <p:ph idx="1"/>
          </p:nvPr>
        </p:nvSpPr>
        <p:spPr/>
        <p:txBody>
          <a:bodyPr/>
          <a:lstStyle/>
          <a:p>
            <a:endParaRPr lang="en-US"/>
          </a:p>
        </p:txBody>
      </p:sp>
      <p:pic>
        <p:nvPicPr>
          <p:cNvPr id="7170" name="Picture 2" descr="ACC ZOOM 3">
            <a:extLst>
              <a:ext uri="{FF2B5EF4-FFF2-40B4-BE49-F238E27FC236}">
                <a16:creationId xmlns:a16="http://schemas.microsoft.com/office/drawing/2014/main" id="{5C70DC05-89E7-4EDC-9231-DBDAF4308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27" y="-6481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83B2ABC-FBAA-47DE-BD01-07AB740738D9}"/>
              </a:ext>
            </a:extLst>
          </p:cNvPr>
          <p:cNvSpPr txBox="1"/>
          <p:nvPr/>
        </p:nvSpPr>
        <p:spPr>
          <a:xfrm>
            <a:off x="1320799" y="365125"/>
            <a:ext cx="9913257" cy="1569660"/>
          </a:xfrm>
          <a:prstGeom prst="rect">
            <a:avLst/>
          </a:prstGeom>
          <a:noFill/>
        </p:spPr>
        <p:txBody>
          <a:bodyPr wrap="square" rtlCol="0">
            <a:spAutoFit/>
          </a:bodyPr>
          <a:lstStyle/>
          <a:p>
            <a:pPr algn="ctr"/>
            <a:r>
              <a:rPr lang="en-US" sz="4800" b="1" dirty="0">
                <a:solidFill>
                  <a:srgbClr val="FFCA1F"/>
                </a:solidFill>
                <a:latin typeface="Segoe UI" panose="020B0502040204020203" pitchFamily="34" charset="0"/>
                <a:cs typeface="Segoe UI" panose="020B0502040204020203" pitchFamily="34" charset="0"/>
              </a:rPr>
              <a:t>ADMIISSION REQUIREMENTS</a:t>
            </a:r>
          </a:p>
          <a:p>
            <a:pPr algn="ctr"/>
            <a:r>
              <a:rPr lang="en-US" sz="4800" b="1" dirty="0">
                <a:solidFill>
                  <a:srgbClr val="FFCA1F"/>
                </a:solidFill>
                <a:latin typeface="Segoe UI" panose="020B0502040204020203" pitchFamily="34" charset="0"/>
                <a:cs typeface="Segoe UI" panose="020B0502040204020203" pitchFamily="34" charset="0"/>
              </a:rPr>
              <a:t>Part 1</a:t>
            </a:r>
          </a:p>
        </p:txBody>
      </p:sp>
      <p:sp>
        <p:nvSpPr>
          <p:cNvPr id="10" name="TextBox 9">
            <a:extLst>
              <a:ext uri="{FF2B5EF4-FFF2-40B4-BE49-F238E27FC236}">
                <a16:creationId xmlns:a16="http://schemas.microsoft.com/office/drawing/2014/main" id="{81DCCA8E-1DBD-42FF-8508-AAB8B4C2F5A7}"/>
              </a:ext>
            </a:extLst>
          </p:cNvPr>
          <p:cNvSpPr txBox="1"/>
          <p:nvPr/>
        </p:nvSpPr>
        <p:spPr>
          <a:xfrm>
            <a:off x="838201" y="2859314"/>
            <a:ext cx="10120086" cy="5047536"/>
          </a:xfrm>
          <a:prstGeom prst="rect">
            <a:avLst/>
          </a:prstGeom>
          <a:noFill/>
        </p:spPr>
        <p:txBody>
          <a:bodyPr wrap="square" rtlCol="0">
            <a:spAutoFit/>
          </a:bodyPr>
          <a:lstStyle/>
          <a:p>
            <a:pPr marL="285750" indent="-285750">
              <a:buFont typeface="Wingdings" panose="05000000000000000000" pitchFamily="2" charset="2"/>
              <a:buChar char="ü"/>
            </a:pPr>
            <a:r>
              <a:rPr lang="en-US" sz="2000" dirty="0">
                <a:solidFill>
                  <a:schemeClr val="bg1"/>
                </a:solidFill>
                <a:latin typeface="Segoe UI" panose="020B0502040204020203" pitchFamily="34" charset="0"/>
                <a:cs typeface="Segoe UI" panose="020B0502040204020203" pitchFamily="34" charset="0"/>
              </a:rPr>
              <a:t>Submit ACC application for admission - </a:t>
            </a:r>
            <a:r>
              <a:rPr lang="en-US" sz="2000" dirty="0">
                <a:hlinkClick r:id="rId3"/>
              </a:rPr>
              <a:t>www.alamancecc.edu</a:t>
            </a:r>
            <a:r>
              <a:rPr lang="en-US" sz="2000" dirty="0"/>
              <a:t>) </a:t>
            </a:r>
            <a:r>
              <a:rPr lang="en-US" sz="2000" dirty="0">
                <a:solidFill>
                  <a:schemeClr val="bg1"/>
                </a:solidFill>
              </a:rPr>
              <a:t>(Early application is important for Limited Enrollment programs as seats are limited)</a:t>
            </a:r>
            <a:endParaRPr lang="en-US" sz="2000" dirty="0">
              <a:solidFill>
                <a:schemeClr val="bg1"/>
              </a:solidFill>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ü"/>
            </a:pPr>
            <a:r>
              <a:rPr lang="en-US" sz="2000" dirty="0">
                <a:solidFill>
                  <a:schemeClr val="bg1"/>
                </a:solidFill>
                <a:latin typeface="Segoe UI" panose="020B0502040204020203" pitchFamily="34" charset="0"/>
                <a:cs typeface="Segoe UI" panose="020B0502040204020203" pitchFamily="34" charset="0"/>
              </a:rPr>
              <a:t>Complete NC Residency Verification</a:t>
            </a:r>
          </a:p>
          <a:p>
            <a:pPr marL="285750" indent="-285750">
              <a:buFont typeface="Wingdings" panose="05000000000000000000" pitchFamily="2" charset="2"/>
              <a:buChar char="ü"/>
            </a:pPr>
            <a:r>
              <a:rPr lang="en-US" sz="2000" dirty="0">
                <a:solidFill>
                  <a:schemeClr val="bg1"/>
                </a:solidFill>
                <a:latin typeface="Segoe UI" panose="020B0502040204020203" pitchFamily="34" charset="0"/>
                <a:cs typeface="Segoe UI" panose="020B0502040204020203" pitchFamily="34" charset="0"/>
              </a:rPr>
              <a:t>Submit high school and post secondary transcripts</a:t>
            </a:r>
          </a:p>
          <a:p>
            <a:pPr marL="285750" indent="-285750">
              <a:buFont typeface="Wingdings" panose="05000000000000000000" pitchFamily="2" charset="2"/>
              <a:buChar char="ü"/>
            </a:pPr>
            <a:r>
              <a:rPr lang="en-US" sz="2000" dirty="0">
                <a:solidFill>
                  <a:schemeClr val="bg1"/>
                </a:solidFill>
                <a:latin typeface="Segoe UI" panose="020B0502040204020203" pitchFamily="34" charset="0"/>
                <a:cs typeface="Segoe UI" panose="020B0502040204020203" pitchFamily="34" charset="0"/>
              </a:rPr>
              <a:t>Apply for Financial Aid - </a:t>
            </a:r>
            <a:r>
              <a:rPr lang="en-US" sz="2000" dirty="0">
                <a:hlinkClick r:id="rId4"/>
              </a:rPr>
              <a:t>www.fafsa.gov</a:t>
            </a:r>
            <a:endParaRPr lang="en-US" sz="2000" dirty="0"/>
          </a:p>
          <a:p>
            <a:pPr marL="285750" indent="-285750">
              <a:buFont typeface="Wingdings" panose="05000000000000000000" pitchFamily="2" charset="2"/>
              <a:buChar char="ü"/>
            </a:pPr>
            <a:r>
              <a:rPr lang="en-US" sz="2000" dirty="0">
                <a:solidFill>
                  <a:schemeClr val="bg1"/>
                </a:solidFill>
              </a:rPr>
              <a:t>Activate your </a:t>
            </a:r>
            <a:r>
              <a:rPr lang="en-US" sz="2000" dirty="0" err="1">
                <a:solidFill>
                  <a:schemeClr val="bg1"/>
                </a:solidFill>
              </a:rPr>
              <a:t>ACCess</a:t>
            </a:r>
            <a:r>
              <a:rPr lang="en-US" sz="2000" dirty="0">
                <a:solidFill>
                  <a:schemeClr val="bg1"/>
                </a:solidFill>
              </a:rPr>
              <a:t> student email account</a:t>
            </a:r>
          </a:p>
          <a:p>
            <a:pPr marL="285750" indent="-285750">
              <a:buFont typeface="Wingdings" panose="05000000000000000000" pitchFamily="2" charset="2"/>
              <a:buChar char="ü"/>
            </a:pPr>
            <a:r>
              <a:rPr lang="en-US" sz="2000" dirty="0">
                <a:solidFill>
                  <a:schemeClr val="bg1"/>
                </a:solidFill>
              </a:rPr>
              <a:t>Attend or complete required Pre-Dental Information Session</a:t>
            </a:r>
          </a:p>
          <a:p>
            <a:pPr marL="285750" indent="-285750">
              <a:buFont typeface="Wingdings" panose="05000000000000000000" pitchFamily="2" charset="2"/>
              <a:buChar char="ü"/>
            </a:pPr>
            <a:r>
              <a:rPr lang="en-US" sz="2000" dirty="0">
                <a:solidFill>
                  <a:schemeClr val="bg1"/>
                </a:solidFill>
              </a:rPr>
              <a:t>Make an appointment with your Health Sciences Advisor team</a:t>
            </a:r>
          </a:p>
          <a:p>
            <a:endParaRPr lang="en-US" sz="2400" dirty="0">
              <a:solidFill>
                <a:schemeClr val="bg1"/>
              </a:solidFill>
            </a:endParaRPr>
          </a:p>
          <a:p>
            <a:r>
              <a:rPr lang="en-US" sz="2000" b="1" dirty="0">
                <a:solidFill>
                  <a:srgbClr val="FF0000"/>
                </a:solidFill>
                <a:latin typeface="Open Sans Semibold" panose="020B0606030504020204" pitchFamily="34" charset="0"/>
                <a:ea typeface="Open Sans Semibold" panose="020B0606030504020204" pitchFamily="34" charset="0"/>
                <a:cs typeface="Open Sans Semibold" panose="020B0606030504020204" pitchFamily="34" charset="0"/>
              </a:rPr>
              <a:t>Note:  It is YOUR responsibility to ensure that ACC’s Admissions </a:t>
            </a:r>
          </a:p>
          <a:p>
            <a:r>
              <a:rPr lang="en-US" sz="2000" b="1" dirty="0">
                <a:solidFill>
                  <a:srgbClr val="FF0000"/>
                </a:solidFill>
                <a:latin typeface="Open Sans Semibold" panose="020B0606030504020204" pitchFamily="34" charset="0"/>
                <a:ea typeface="Open Sans Semibold" panose="020B0606030504020204" pitchFamily="34" charset="0"/>
                <a:cs typeface="Open Sans Semibold" panose="020B0606030504020204" pitchFamily="34" charset="0"/>
              </a:rPr>
              <a:t>Office has received all of the above required documents</a:t>
            </a:r>
          </a:p>
          <a:p>
            <a:pPr marL="285750" indent="-285750">
              <a:buFont typeface="Wingdings" panose="05000000000000000000" pitchFamily="2" charset="2"/>
              <a:buChar char="ü"/>
            </a:pPr>
            <a:endParaRPr lang="en-US" sz="2400" dirty="0">
              <a:solidFill>
                <a:schemeClr val="bg1"/>
              </a:solidFill>
            </a:endParaRPr>
          </a:p>
          <a:p>
            <a:pPr marL="285750" indent="-285750">
              <a:buFont typeface="Wingdings" panose="05000000000000000000" pitchFamily="2" charset="2"/>
              <a:buChar char="ü"/>
            </a:pPr>
            <a:endParaRPr lang="en-US" sz="2400" dirty="0">
              <a:solidFill>
                <a:schemeClr val="bg1"/>
              </a:solidFill>
            </a:endParaRPr>
          </a:p>
          <a:p>
            <a:pPr marL="285750" indent="-285750">
              <a:buFont typeface="Wingdings" panose="05000000000000000000" pitchFamily="2" charset="2"/>
              <a:buChar char="ü"/>
            </a:pPr>
            <a:endParaRPr lang="en-US" sz="2400" dirty="0">
              <a:solidFill>
                <a:schemeClr val="bg1"/>
              </a:solidFill>
              <a:latin typeface="Segoe UI" panose="020B0502040204020203" pitchFamily="34" charset="0"/>
              <a:cs typeface="Segoe UI" panose="020B0502040204020203" pitchFamily="34" charset="0"/>
            </a:endParaRPr>
          </a:p>
          <a:p>
            <a:endParaRPr lang="en-US" dirty="0">
              <a:solidFill>
                <a:schemeClr val="bg1"/>
              </a:solidFill>
            </a:endParaRPr>
          </a:p>
        </p:txBody>
      </p:sp>
    </p:spTree>
    <p:extLst>
      <p:ext uri="{BB962C8B-B14F-4D97-AF65-F5344CB8AC3E}">
        <p14:creationId xmlns:p14="http://schemas.microsoft.com/office/powerpoint/2010/main" val="2069972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C058E4-24E0-40BC-B237-0EEE08AB90EC}"/>
              </a:ext>
            </a:extLst>
          </p:cNvPr>
          <p:cNvPicPr>
            <a:picLocks noChangeAspect="1"/>
          </p:cNvPicPr>
          <p:nvPr/>
        </p:nvPicPr>
        <p:blipFill>
          <a:blip r:embed="rId2"/>
          <a:stretch>
            <a:fillRect/>
          </a:stretch>
        </p:blipFill>
        <p:spPr>
          <a:xfrm>
            <a:off x="0" y="-365125"/>
            <a:ext cx="12192000" cy="6858000"/>
          </a:xfrm>
          <a:prstGeom prst="rect">
            <a:avLst/>
          </a:prstGeom>
        </p:spPr>
      </p:pic>
      <p:sp>
        <p:nvSpPr>
          <p:cNvPr id="2" name="Title 1">
            <a:extLst>
              <a:ext uri="{FF2B5EF4-FFF2-40B4-BE49-F238E27FC236}">
                <a16:creationId xmlns:a16="http://schemas.microsoft.com/office/drawing/2014/main" id="{1D302A28-93C2-4939-A882-052B47CCC781}"/>
              </a:ext>
            </a:extLst>
          </p:cNvPr>
          <p:cNvSpPr>
            <a:spLocks noGrp="1"/>
          </p:cNvSpPr>
          <p:nvPr>
            <p:ph type="title"/>
          </p:nvPr>
        </p:nvSpPr>
        <p:spPr/>
        <p:txBody>
          <a:bodyPr>
            <a:normAutofit/>
          </a:bodyPr>
          <a:lstStyle/>
          <a:p>
            <a:pPr algn="ctr"/>
            <a:r>
              <a:rPr lang="en-US" b="1" dirty="0">
                <a:solidFill>
                  <a:srgbClr val="FFC000"/>
                </a:solidFill>
                <a:latin typeface="Segoe UI" panose="020B0502040204020203" pitchFamily="34" charset="0"/>
                <a:cs typeface="Segoe UI" panose="020B0502040204020203" pitchFamily="34" charset="0"/>
              </a:rPr>
              <a:t>ADMISSION REQUIREMENTS</a:t>
            </a:r>
            <a:br>
              <a:rPr lang="en-US" b="1" dirty="0">
                <a:solidFill>
                  <a:srgbClr val="FFC000"/>
                </a:solidFill>
                <a:latin typeface="Segoe UI" panose="020B0502040204020203" pitchFamily="34" charset="0"/>
                <a:cs typeface="Segoe UI" panose="020B0502040204020203" pitchFamily="34" charset="0"/>
              </a:rPr>
            </a:br>
            <a:r>
              <a:rPr lang="en-US" b="1" dirty="0">
                <a:solidFill>
                  <a:srgbClr val="FFC000"/>
                </a:solidFill>
                <a:latin typeface="Segoe UI" panose="020B0502040204020203" pitchFamily="34" charset="0"/>
                <a:cs typeface="Segoe UI" panose="020B0502040204020203" pitchFamily="34" charset="0"/>
              </a:rPr>
              <a:t>PART 2 </a:t>
            </a:r>
          </a:p>
        </p:txBody>
      </p:sp>
      <p:sp>
        <p:nvSpPr>
          <p:cNvPr id="6" name="Content Placeholder 5">
            <a:extLst>
              <a:ext uri="{FF2B5EF4-FFF2-40B4-BE49-F238E27FC236}">
                <a16:creationId xmlns:a16="http://schemas.microsoft.com/office/drawing/2014/main" id="{33EE6B04-12C4-4305-8FCB-A55BFC8F75DF}"/>
              </a:ext>
            </a:extLst>
          </p:cNvPr>
          <p:cNvSpPr>
            <a:spLocks noGrp="1"/>
          </p:cNvSpPr>
          <p:nvPr>
            <p:ph idx="1"/>
          </p:nvPr>
        </p:nvSpPr>
        <p:spPr>
          <a:xfrm>
            <a:off x="1086678" y="1825625"/>
            <a:ext cx="9978887" cy="2401818"/>
          </a:xfrm>
        </p:spPr>
        <p:txBody>
          <a:bodyPr>
            <a:normAutofit fontScale="25000" lnSpcReduction="20000"/>
          </a:bodyPr>
          <a:lstStyle/>
          <a:p>
            <a:pPr marL="0" indent="0">
              <a:buNone/>
            </a:pPr>
            <a:r>
              <a:rPr lang="en-US" sz="8000" dirty="0">
                <a:solidFill>
                  <a:schemeClr val="bg1"/>
                </a:solidFill>
              </a:rPr>
              <a:t>Submitted transcripts will be reviewed and evaluated for transfer consideration.</a:t>
            </a:r>
          </a:p>
          <a:p>
            <a:pPr marL="0" indent="0">
              <a:buNone/>
            </a:pPr>
            <a:r>
              <a:rPr lang="en-US" sz="4200" dirty="0">
                <a:solidFill>
                  <a:schemeClr val="bg1"/>
                </a:solidFill>
              </a:rPr>
              <a:t>	     </a:t>
            </a:r>
          </a:p>
          <a:p>
            <a:pPr>
              <a:buFont typeface="Wingdings" panose="05000000000000000000" pitchFamily="2" charset="2"/>
              <a:buChar char="ü"/>
            </a:pPr>
            <a:r>
              <a:rPr lang="en-US" sz="7200" dirty="0">
                <a:solidFill>
                  <a:schemeClr val="bg1"/>
                </a:solidFill>
              </a:rPr>
              <a:t>College courses must be a C or better for transfer</a:t>
            </a:r>
          </a:p>
          <a:p>
            <a:pPr>
              <a:buFont typeface="Wingdings" panose="05000000000000000000" pitchFamily="2" charset="2"/>
              <a:buChar char="ü"/>
            </a:pPr>
            <a:r>
              <a:rPr lang="en-US" sz="7200" dirty="0">
                <a:solidFill>
                  <a:schemeClr val="bg1"/>
                </a:solidFill>
              </a:rPr>
              <a:t>AP credit can be also be evaluated for ENG 111 and PSY 150                      </a:t>
            </a:r>
          </a:p>
          <a:p>
            <a:pPr marL="0" indent="0">
              <a:buNone/>
            </a:pPr>
            <a:r>
              <a:rPr lang="en-US" sz="7200" dirty="0">
                <a:solidFill>
                  <a:schemeClr val="bg1"/>
                </a:solidFill>
              </a:rPr>
              <a:t>    (Must submit scores from College Board)</a:t>
            </a: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r>
              <a:rPr lang="en-US" dirty="0">
                <a:solidFill>
                  <a:schemeClr val="bg1"/>
                </a:solidFill>
              </a:rPr>
              <a:t>           </a:t>
            </a:r>
          </a:p>
          <a:p>
            <a:endParaRPr lang="en-US" dirty="0">
              <a:solidFill>
                <a:schemeClr val="bg1"/>
              </a:solidFill>
            </a:endParaRPr>
          </a:p>
        </p:txBody>
      </p:sp>
    </p:spTree>
    <p:extLst>
      <p:ext uri="{BB962C8B-B14F-4D97-AF65-F5344CB8AC3E}">
        <p14:creationId xmlns:p14="http://schemas.microsoft.com/office/powerpoint/2010/main" val="2422710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6D29C-B70E-4945-B50B-2F9C49A1E38E}"/>
              </a:ext>
            </a:extLst>
          </p:cNvPr>
          <p:cNvSpPr>
            <a:spLocks noGrp="1"/>
          </p:cNvSpPr>
          <p:nvPr>
            <p:ph type="title"/>
          </p:nvPr>
        </p:nvSpPr>
        <p:spPr/>
        <p:txBody>
          <a:bodyPr>
            <a:noAutofit/>
          </a:bodyPr>
          <a:lstStyle/>
          <a:p>
            <a:pPr algn="ctr"/>
            <a:br>
              <a:rPr lang="en-US" sz="4800" b="1" dirty="0">
                <a:solidFill>
                  <a:srgbClr val="FFB81D"/>
                </a:solidFill>
                <a:effectLst>
                  <a:outerShdw blurRad="38100" dist="38100" dir="2700000" algn="tl">
                    <a:srgbClr val="000000">
                      <a:alpha val="43137"/>
                    </a:srgbClr>
                  </a:outerShdw>
                </a:effectLst>
                <a:latin typeface="Montserrat"/>
                <a:ea typeface="Montserrat"/>
                <a:cs typeface="Montserrat"/>
                <a:sym typeface="Montserrat"/>
              </a:rPr>
            </a:br>
            <a:r>
              <a:rPr lang="en-US" sz="5400" b="1" dirty="0">
                <a:solidFill>
                  <a:srgbClr val="FFB81D"/>
                </a:solidFill>
                <a:effectLst>
                  <a:outerShdw blurRad="38100" dist="38100" dir="2700000" algn="tl">
                    <a:srgbClr val="000000">
                      <a:alpha val="43137"/>
                    </a:srgbClr>
                  </a:outerShdw>
                </a:effectLst>
                <a:latin typeface="Segoe UI" panose="020B0502040204020203" pitchFamily="34" charset="0"/>
                <a:ea typeface="Montserrat"/>
                <a:cs typeface="Segoe UI" panose="020B0502040204020203" pitchFamily="34" charset="0"/>
                <a:sym typeface="Montserrat"/>
              </a:rPr>
              <a:t>What will be covered?</a:t>
            </a:r>
            <a:br>
              <a:rPr lang="en-US" sz="5400" b="1" dirty="0">
                <a:effectLst>
                  <a:outerShdw blurRad="38100" dist="38100" dir="2700000" algn="tl">
                    <a:srgbClr val="000000">
                      <a:alpha val="43137"/>
                    </a:srgbClr>
                  </a:outerShdw>
                </a:effectLst>
                <a:latin typeface="Montserrat"/>
                <a:ea typeface="Montserrat"/>
                <a:cs typeface="Montserrat"/>
                <a:sym typeface="Montserrat"/>
              </a:rPr>
            </a:br>
            <a:endParaRPr lang="en-US" sz="5400" dirty="0"/>
          </a:p>
        </p:txBody>
      </p:sp>
      <p:sp useBgFill="1">
        <p:nvSpPr>
          <p:cNvPr id="3" name="Content Placeholder 2">
            <a:extLst>
              <a:ext uri="{FF2B5EF4-FFF2-40B4-BE49-F238E27FC236}">
                <a16:creationId xmlns:a16="http://schemas.microsoft.com/office/drawing/2014/main" id="{7548B531-509C-4FDC-8449-DB90117AC250}"/>
              </a:ext>
            </a:extLst>
          </p:cNvPr>
          <p:cNvSpPr>
            <a:spLocks noGrp="1"/>
          </p:cNvSpPr>
          <p:nvPr>
            <p:ph idx="1"/>
          </p:nvPr>
        </p:nvSpPr>
        <p:spPr>
          <a:xfrm>
            <a:off x="838200" y="1825625"/>
            <a:ext cx="10515600" cy="4531632"/>
          </a:xfrm>
        </p:spPr>
        <p:txBody>
          <a:bodyPr>
            <a:normAutofit fontScale="77500" lnSpcReduction="20000"/>
          </a:bodyPr>
          <a:lstStyle/>
          <a:p>
            <a:pPr>
              <a:lnSpc>
                <a:spcPct val="140009"/>
              </a:lnSpc>
            </a:pPr>
            <a:r>
              <a:rPr lang="en-US" altLang="en-US" dirty="0">
                <a:solidFill>
                  <a:srgbClr val="002060"/>
                </a:solidFill>
                <a:latin typeface="Segoe UI" panose="020B0502040204020203" pitchFamily="34" charset="0"/>
                <a:cs typeface="Segoe UI" panose="020B0502040204020203" pitchFamily="34" charset="0"/>
              </a:rPr>
              <a:t>ACC Dental Vision and Mission</a:t>
            </a:r>
          </a:p>
          <a:p>
            <a:pPr>
              <a:lnSpc>
                <a:spcPct val="140009"/>
              </a:lnSpc>
            </a:pPr>
            <a:r>
              <a:rPr lang="en-US" altLang="en-US" dirty="0">
                <a:solidFill>
                  <a:srgbClr val="002060"/>
                </a:solidFill>
                <a:latin typeface="Segoe UI" panose="020B0502040204020203" pitchFamily="34" charset="0"/>
                <a:cs typeface="Segoe UI" panose="020B0502040204020203" pitchFamily="34" charset="0"/>
              </a:rPr>
              <a:t>Program Options</a:t>
            </a:r>
          </a:p>
          <a:p>
            <a:pPr>
              <a:lnSpc>
                <a:spcPct val="140009"/>
              </a:lnSpc>
            </a:pPr>
            <a:r>
              <a:rPr lang="en-US" dirty="0">
                <a:solidFill>
                  <a:srgbClr val="111B42"/>
                </a:solidFill>
                <a:latin typeface="Segoe UI" panose="020B0502040204020203" pitchFamily="34" charset="0"/>
                <a:ea typeface="Open Sans" panose="020B0606030504020204" pitchFamily="34" charset="0"/>
                <a:cs typeface="Segoe UI" panose="020B0502040204020203" pitchFamily="34" charset="0"/>
              </a:rPr>
              <a:t>Is Dental Assisting for me? Professional Expectations</a:t>
            </a:r>
          </a:p>
          <a:p>
            <a:pPr>
              <a:lnSpc>
                <a:spcPct val="140009"/>
              </a:lnSpc>
            </a:pPr>
            <a:r>
              <a:rPr lang="en-US" altLang="en-US" dirty="0">
                <a:solidFill>
                  <a:srgbClr val="002060"/>
                </a:solidFill>
                <a:latin typeface="Segoe UI" panose="020B0502040204020203" pitchFamily="34" charset="0"/>
                <a:cs typeface="Segoe UI" panose="020B0502040204020203" pitchFamily="34" charset="0"/>
              </a:rPr>
              <a:t>Dental Assisting II Program Description</a:t>
            </a:r>
          </a:p>
          <a:p>
            <a:pPr>
              <a:lnSpc>
                <a:spcPct val="100000"/>
              </a:lnSpc>
            </a:pPr>
            <a:r>
              <a:rPr lang="en-US" dirty="0">
                <a:solidFill>
                  <a:srgbClr val="111B42"/>
                </a:solidFill>
                <a:latin typeface="Segoe UI" panose="020B0502040204020203" pitchFamily="34" charset="0"/>
                <a:ea typeface="Open Sans" panose="020B0606030504020204" pitchFamily="34" charset="0"/>
                <a:cs typeface="Segoe UI" panose="020B0502040204020203" pitchFamily="34" charset="0"/>
              </a:rPr>
              <a:t>Dental Assistant vs Dental Hygienist</a:t>
            </a:r>
          </a:p>
          <a:p>
            <a:pPr>
              <a:lnSpc>
                <a:spcPct val="100000"/>
              </a:lnSpc>
            </a:pPr>
            <a:r>
              <a:rPr lang="en-US" dirty="0">
                <a:solidFill>
                  <a:srgbClr val="111B42"/>
                </a:solidFill>
                <a:latin typeface="Segoe UI" panose="020B0502040204020203" pitchFamily="34" charset="0"/>
                <a:ea typeface="Open Sans" panose="020B0606030504020204" pitchFamily="34" charset="0"/>
                <a:cs typeface="Segoe UI" panose="020B0502040204020203" pitchFamily="34" charset="0"/>
              </a:rPr>
              <a:t>Limited Enrollment</a:t>
            </a:r>
          </a:p>
          <a:p>
            <a:pPr>
              <a:lnSpc>
                <a:spcPct val="120000"/>
              </a:lnSpc>
            </a:pPr>
            <a:r>
              <a:rPr lang="en-US" dirty="0">
                <a:solidFill>
                  <a:srgbClr val="111B42"/>
                </a:solidFill>
                <a:latin typeface="Segoe UI" panose="020B0502040204020203" pitchFamily="34" charset="0"/>
                <a:ea typeface="Open Sans" panose="020B0606030504020204" pitchFamily="34" charset="0"/>
                <a:cs typeface="Segoe UI" panose="020B0502040204020203" pitchFamily="34" charset="0"/>
              </a:rPr>
              <a:t>Admission Requirements</a:t>
            </a:r>
          </a:p>
          <a:p>
            <a:pPr>
              <a:lnSpc>
                <a:spcPct val="120000"/>
              </a:lnSpc>
            </a:pPr>
            <a:r>
              <a:rPr lang="en-US" dirty="0">
                <a:solidFill>
                  <a:srgbClr val="111B42"/>
                </a:solidFill>
                <a:latin typeface="Segoe UI" panose="020B0502040204020203" pitchFamily="34" charset="0"/>
                <a:ea typeface="Open Sans" panose="020B0606030504020204" pitchFamily="34" charset="0"/>
                <a:cs typeface="Segoe UI" panose="020B0502040204020203" pitchFamily="34" charset="0"/>
              </a:rPr>
              <a:t>Application Process</a:t>
            </a:r>
          </a:p>
          <a:p>
            <a:pPr>
              <a:lnSpc>
                <a:spcPct val="120000"/>
              </a:lnSpc>
            </a:pPr>
            <a:r>
              <a:rPr lang="en-US" dirty="0">
                <a:solidFill>
                  <a:srgbClr val="111B42"/>
                </a:solidFill>
                <a:latin typeface="Segoe UI" panose="020B0502040204020203" pitchFamily="34" charset="0"/>
                <a:ea typeface="Open Sans" panose="020B0606030504020204" pitchFamily="34" charset="0"/>
                <a:cs typeface="Segoe UI" panose="020B0502040204020203" pitchFamily="34" charset="0"/>
              </a:rPr>
              <a:t>Next Steps</a:t>
            </a:r>
          </a:p>
          <a:p>
            <a:pPr marL="0" indent="0">
              <a:lnSpc>
                <a:spcPct val="120000"/>
              </a:lnSpc>
              <a:buNone/>
            </a:pPr>
            <a:endParaRPr lang="en-US" dirty="0">
              <a:solidFill>
                <a:srgbClr val="111B42"/>
              </a:solidFill>
              <a:latin typeface="Times New Roman" panose="02020603050405020304" pitchFamily="18" charset="0"/>
              <a:ea typeface="Open Sans" panose="020B0606030504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45385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CB6A54-B5B8-4179-AA6F-BBB33710F29A}"/>
              </a:ext>
            </a:extLst>
          </p:cNvPr>
          <p:cNvPicPr>
            <a:picLocks noChangeAspect="1"/>
          </p:cNvPicPr>
          <p:nvPr/>
        </p:nvPicPr>
        <p:blipFill>
          <a:blip r:embed="rId2"/>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2CB120DE-8FA7-4975-8EB1-6DE24B0B8DFC}"/>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CCEB63D3-2134-4F52-A307-604B56E802A4}"/>
              </a:ext>
            </a:extLst>
          </p:cNvPr>
          <p:cNvSpPr>
            <a:spLocks noGrp="1"/>
          </p:cNvSpPr>
          <p:nvPr>
            <p:ph idx="1"/>
          </p:nvPr>
        </p:nvSpPr>
        <p:spPr/>
        <p:txBody>
          <a:bodyPr/>
          <a:lstStyle/>
          <a:p>
            <a:endParaRPr lang="en-US"/>
          </a:p>
        </p:txBody>
      </p:sp>
      <p:pic>
        <p:nvPicPr>
          <p:cNvPr id="9218" name="Picture 2" descr="ACC ZOOM 1">
            <a:extLst>
              <a:ext uri="{FF2B5EF4-FFF2-40B4-BE49-F238E27FC236}">
                <a16:creationId xmlns:a16="http://schemas.microsoft.com/office/drawing/2014/main" id="{913F9DF8-D1DF-46D1-A3A3-38BE5CD23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29" y="-559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F0AE47-5D7E-4E82-B5DC-84F0541644E9}"/>
              </a:ext>
            </a:extLst>
          </p:cNvPr>
          <p:cNvSpPr txBox="1"/>
          <p:nvPr/>
        </p:nvSpPr>
        <p:spPr>
          <a:xfrm>
            <a:off x="4068417" y="469943"/>
            <a:ext cx="6628611" cy="2308324"/>
          </a:xfrm>
          <a:prstGeom prst="rect">
            <a:avLst/>
          </a:prstGeom>
          <a:noFill/>
        </p:spPr>
        <p:txBody>
          <a:bodyPr wrap="square" rtlCol="0">
            <a:spAutoFit/>
          </a:bodyPr>
          <a:lstStyle/>
          <a:p>
            <a:pPr algn="ctr"/>
            <a:endParaRPr lang="en-US" sz="4800" b="1" dirty="0">
              <a:solidFill>
                <a:srgbClr val="FFCA1F"/>
              </a:solidFill>
            </a:endParaRPr>
          </a:p>
          <a:p>
            <a:pPr algn="ctr"/>
            <a:r>
              <a:rPr lang="en-US" sz="4800" b="1" dirty="0">
                <a:solidFill>
                  <a:srgbClr val="FFCA1F"/>
                </a:solidFill>
                <a:latin typeface="Segoe UI" panose="020B0502040204020203" pitchFamily="34" charset="0"/>
                <a:cs typeface="Segoe UI" panose="020B0502040204020203" pitchFamily="34" charset="0"/>
              </a:rPr>
              <a:t>Application Submission</a:t>
            </a:r>
          </a:p>
        </p:txBody>
      </p:sp>
      <p:sp>
        <p:nvSpPr>
          <p:cNvPr id="8" name="TextBox 7">
            <a:extLst>
              <a:ext uri="{FF2B5EF4-FFF2-40B4-BE49-F238E27FC236}">
                <a16:creationId xmlns:a16="http://schemas.microsoft.com/office/drawing/2014/main" id="{E07D1CBA-E86E-4B21-8D19-721B1C237060}"/>
              </a:ext>
            </a:extLst>
          </p:cNvPr>
          <p:cNvSpPr txBox="1"/>
          <p:nvPr/>
        </p:nvSpPr>
        <p:spPr>
          <a:xfrm>
            <a:off x="838200" y="2946400"/>
            <a:ext cx="9974943" cy="4585871"/>
          </a:xfrm>
          <a:prstGeom prst="rect">
            <a:avLst/>
          </a:prstGeom>
          <a:noFill/>
        </p:spPr>
        <p:txBody>
          <a:bodyPr wrap="square" rtlCol="0">
            <a:spAutoFit/>
          </a:bodyPr>
          <a:lstStyle/>
          <a:p>
            <a:pPr marL="457200" indent="-457200">
              <a:buFont typeface="Wingdings" panose="05000000000000000000" pitchFamily="2" charset="2"/>
              <a:buChar char="ü"/>
            </a:pPr>
            <a:r>
              <a:rPr lang="en-US" sz="2800" dirty="0">
                <a:solidFill>
                  <a:schemeClr val="bg1">
                    <a:lumMod val="95000"/>
                  </a:schemeClr>
                </a:solidFill>
                <a:latin typeface="Segoe UI" panose="020B0502040204020203" pitchFamily="34" charset="0"/>
                <a:cs typeface="Segoe UI" panose="020B0502040204020203" pitchFamily="34" charset="0"/>
              </a:rPr>
              <a:t>Attended or completed Pre-Dental Information Session</a:t>
            </a:r>
          </a:p>
          <a:p>
            <a:pPr marL="457200" indent="-457200">
              <a:buFont typeface="Wingdings" panose="05000000000000000000" pitchFamily="2" charset="2"/>
              <a:buChar char="ü"/>
            </a:pPr>
            <a:r>
              <a:rPr lang="en-US" sz="2800" dirty="0">
                <a:solidFill>
                  <a:schemeClr val="bg1">
                    <a:lumMod val="95000"/>
                  </a:schemeClr>
                </a:solidFill>
                <a:latin typeface="Segoe UI" panose="020B0502040204020203" pitchFamily="34" charset="0"/>
                <a:cs typeface="Segoe UI" panose="020B0502040204020203" pitchFamily="34" charset="0"/>
              </a:rPr>
              <a:t>Maintained a 2.0 GPA or better</a:t>
            </a:r>
          </a:p>
          <a:p>
            <a:pPr marL="457200" indent="-457200">
              <a:buFont typeface="Wingdings" panose="05000000000000000000" pitchFamily="2" charset="2"/>
              <a:buChar char="ü"/>
            </a:pPr>
            <a:r>
              <a:rPr lang="en-US" sz="2800" dirty="0">
                <a:solidFill>
                  <a:schemeClr val="bg1">
                    <a:lumMod val="95000"/>
                  </a:schemeClr>
                </a:solidFill>
                <a:latin typeface="Segoe UI" panose="020B0502040204020203" pitchFamily="34" charset="0"/>
                <a:cs typeface="Segoe UI" panose="020B0502040204020203" pitchFamily="34" charset="0"/>
              </a:rPr>
              <a:t>Passed all General Education required courses with a grade of C or better</a:t>
            </a:r>
          </a:p>
          <a:p>
            <a:pPr marL="457200" indent="-457200">
              <a:buFont typeface="Wingdings" panose="05000000000000000000" pitchFamily="2" charset="2"/>
              <a:buChar char="ü"/>
            </a:pPr>
            <a:r>
              <a:rPr lang="en-US" sz="2800" dirty="0">
                <a:solidFill>
                  <a:schemeClr val="bg1">
                    <a:lumMod val="95000"/>
                  </a:schemeClr>
                </a:solidFill>
                <a:latin typeface="Segoe UI" panose="020B0502040204020203" pitchFamily="34" charset="0"/>
                <a:cs typeface="Segoe UI" panose="020B0502040204020203" pitchFamily="34" charset="0"/>
              </a:rPr>
              <a:t>Completed online Dental Assisting II Information Session &amp; Survey</a:t>
            </a:r>
          </a:p>
          <a:p>
            <a:pPr marL="457200" indent="-457200">
              <a:buFont typeface="Wingdings" panose="05000000000000000000" pitchFamily="2" charset="2"/>
              <a:buChar char="ü"/>
            </a:pPr>
            <a:endParaRPr lang="en-US" sz="2800" dirty="0">
              <a:solidFill>
                <a:schemeClr val="bg1">
                  <a:lumMod val="95000"/>
                </a:schemeClr>
              </a:solidFill>
              <a:latin typeface="Segoe UI" panose="020B0502040204020203" pitchFamily="34" charset="0"/>
              <a:cs typeface="Segoe UI" panose="020B0502040204020203" pitchFamily="34" charset="0"/>
            </a:endParaRPr>
          </a:p>
          <a:p>
            <a:r>
              <a:rPr lang="en-US" sz="2800" dirty="0">
                <a:solidFill>
                  <a:schemeClr val="bg1">
                    <a:lumMod val="95000"/>
                  </a:schemeClr>
                </a:solidFill>
                <a:latin typeface="Segoe UI" panose="020B0502040204020203" pitchFamily="34" charset="0"/>
                <a:cs typeface="Segoe UI" panose="020B0502040204020203" pitchFamily="34" charset="0"/>
              </a:rPr>
              <a:t>Next step:  Complete and submit Dental Assisting II Application</a:t>
            </a:r>
          </a:p>
          <a:p>
            <a:endParaRPr lang="en-US" sz="4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3416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B414E5-56FC-4FE4-B4F2-06EB358FA89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07492E-EB71-46E6-BDDC-CADD07B945E2}"/>
              </a:ext>
            </a:extLst>
          </p:cNvPr>
          <p:cNvSpPr>
            <a:spLocks noGrp="1"/>
          </p:cNvSpPr>
          <p:nvPr>
            <p:ph type="title"/>
          </p:nvPr>
        </p:nvSpPr>
        <p:spPr/>
        <p:txBody>
          <a:bodyPr/>
          <a:lstStyle/>
          <a:p>
            <a:pPr algn="ctr"/>
            <a:r>
              <a:rPr lang="en-US" b="1" dirty="0">
                <a:solidFill>
                  <a:srgbClr val="FFCA1F"/>
                </a:solidFill>
                <a:latin typeface="Segoe UI" panose="020B0502040204020203" pitchFamily="34" charset="0"/>
                <a:cs typeface="Segoe UI" panose="020B0502040204020203" pitchFamily="34" charset="0"/>
              </a:rPr>
              <a:t>Dental Assisting II Application Due Dates</a:t>
            </a:r>
          </a:p>
        </p:txBody>
      </p:sp>
      <p:sp>
        <p:nvSpPr>
          <p:cNvPr id="3" name="Content Placeholder 2">
            <a:extLst>
              <a:ext uri="{FF2B5EF4-FFF2-40B4-BE49-F238E27FC236}">
                <a16:creationId xmlns:a16="http://schemas.microsoft.com/office/drawing/2014/main" id="{0BDF87BA-A64C-4844-8FAB-1038BE886DAA}"/>
              </a:ext>
            </a:extLst>
          </p:cNvPr>
          <p:cNvSpPr>
            <a:spLocks noGrp="1"/>
          </p:cNvSpPr>
          <p:nvPr>
            <p:ph idx="1"/>
          </p:nvPr>
        </p:nvSpPr>
        <p:spPr/>
        <p:txBody>
          <a:bodyPr>
            <a:normAutofit/>
          </a:bodyPr>
          <a:lstStyle/>
          <a:p>
            <a:pPr marL="0" indent="0">
              <a:buNone/>
            </a:pPr>
            <a:endParaRPr lang="en-US" sz="4000" b="1" dirty="0">
              <a:solidFill>
                <a:srgbClr val="FF0000"/>
              </a:solidFill>
              <a:latin typeface="Segoe UI" panose="020B0502040204020203" pitchFamily="34" charset="0"/>
              <a:cs typeface="Segoe UI" panose="020B0502040204020203" pitchFamily="34" charset="0"/>
            </a:endParaRPr>
          </a:p>
          <a:p>
            <a:pPr marL="0" indent="0">
              <a:buNone/>
            </a:pPr>
            <a:r>
              <a:rPr lang="en-US" sz="4000" b="1" dirty="0">
                <a:solidFill>
                  <a:srgbClr val="FF0000"/>
                </a:solidFill>
                <a:latin typeface="Segoe UI" panose="020B0502040204020203" pitchFamily="34" charset="0"/>
                <a:cs typeface="Segoe UI" panose="020B0502040204020203" pitchFamily="34" charset="0"/>
              </a:rPr>
              <a:t>April 4</a:t>
            </a:r>
            <a:r>
              <a:rPr lang="en-US" sz="4000" b="1" baseline="30000" dirty="0">
                <a:solidFill>
                  <a:srgbClr val="FF0000"/>
                </a:solidFill>
                <a:latin typeface="Segoe UI" panose="020B0502040204020203" pitchFamily="34" charset="0"/>
                <a:cs typeface="Segoe UI" panose="020B0502040204020203" pitchFamily="34" charset="0"/>
              </a:rPr>
              <a:t>th</a:t>
            </a:r>
            <a:r>
              <a:rPr lang="en-US" sz="4000" b="1" dirty="0">
                <a:solidFill>
                  <a:srgbClr val="FF0000"/>
                </a:solidFill>
                <a:latin typeface="Segoe UI" panose="020B0502040204020203" pitchFamily="34" charset="0"/>
                <a:cs typeface="Segoe UI" panose="020B0502040204020203" pitchFamily="34" charset="0"/>
              </a:rPr>
              <a:t> </a:t>
            </a:r>
            <a:r>
              <a:rPr lang="en-US" sz="4000" dirty="0">
                <a:solidFill>
                  <a:schemeClr val="bg1">
                    <a:lumMod val="95000"/>
                  </a:schemeClr>
                </a:solidFill>
                <a:latin typeface="Segoe UI" panose="020B0502040204020203" pitchFamily="34" charset="0"/>
                <a:cs typeface="Segoe UI" panose="020B0502040204020203" pitchFamily="34" charset="0"/>
              </a:rPr>
              <a:t>– Alamance Community College Day and Evening programs, Fall start</a:t>
            </a:r>
          </a:p>
          <a:p>
            <a:pPr marL="0" indent="0">
              <a:buNone/>
            </a:pPr>
            <a:endParaRPr lang="en-US" sz="4000" dirty="0">
              <a:solidFill>
                <a:schemeClr val="bg1">
                  <a:lumMod val="95000"/>
                </a:schemeClr>
              </a:solidFill>
              <a:latin typeface="Segoe UI" panose="020B0502040204020203" pitchFamily="34" charset="0"/>
              <a:cs typeface="Segoe UI" panose="020B0502040204020203" pitchFamily="34" charset="0"/>
            </a:endParaRPr>
          </a:p>
          <a:p>
            <a:pPr marL="0" indent="0">
              <a:buNone/>
            </a:pPr>
            <a:r>
              <a:rPr lang="en-US" sz="4000" b="1" dirty="0">
                <a:solidFill>
                  <a:srgbClr val="FF0000"/>
                </a:solidFill>
                <a:latin typeface="Segoe UI" panose="020B0502040204020203" pitchFamily="34" charset="0"/>
                <a:cs typeface="Segoe UI" panose="020B0502040204020203" pitchFamily="34" charset="0"/>
              </a:rPr>
              <a:t>October 20</a:t>
            </a:r>
            <a:r>
              <a:rPr lang="en-US" sz="4000" b="1" baseline="30000" dirty="0">
                <a:solidFill>
                  <a:srgbClr val="FF0000"/>
                </a:solidFill>
                <a:latin typeface="Segoe UI" panose="020B0502040204020203" pitchFamily="34" charset="0"/>
                <a:cs typeface="Segoe UI" panose="020B0502040204020203" pitchFamily="34" charset="0"/>
              </a:rPr>
              <a:t>th</a:t>
            </a:r>
            <a:r>
              <a:rPr lang="en-US" sz="4000" b="1" dirty="0">
                <a:solidFill>
                  <a:srgbClr val="FF0000"/>
                </a:solidFill>
                <a:latin typeface="Segoe UI" panose="020B0502040204020203" pitchFamily="34" charset="0"/>
                <a:cs typeface="Segoe UI" panose="020B0502040204020203" pitchFamily="34" charset="0"/>
              </a:rPr>
              <a:t> </a:t>
            </a:r>
            <a:r>
              <a:rPr lang="en-US" sz="4000" dirty="0">
                <a:solidFill>
                  <a:schemeClr val="bg1">
                    <a:lumMod val="95000"/>
                  </a:schemeClr>
                </a:solidFill>
                <a:latin typeface="Segoe UI" panose="020B0502040204020203" pitchFamily="34" charset="0"/>
                <a:cs typeface="Segoe UI" panose="020B0502040204020203" pitchFamily="34" charset="0"/>
              </a:rPr>
              <a:t>– University of North Carolina-Alamance Community College Day program, Spring start</a:t>
            </a:r>
          </a:p>
        </p:txBody>
      </p:sp>
    </p:spTree>
    <p:extLst>
      <p:ext uri="{BB962C8B-B14F-4D97-AF65-F5344CB8AC3E}">
        <p14:creationId xmlns:p14="http://schemas.microsoft.com/office/powerpoint/2010/main" val="3751141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EDBBE7-334A-447B-9098-5C12443F8972}"/>
              </a:ext>
            </a:extLst>
          </p:cNvPr>
          <p:cNvSpPr>
            <a:spLocks noGrp="1"/>
          </p:cNvSpPr>
          <p:nvPr>
            <p:ph type="title"/>
          </p:nvPr>
        </p:nvSpPr>
        <p:spPr/>
        <p:txBody>
          <a:bodyPr/>
          <a:lstStyle/>
          <a:p>
            <a:endParaRPr lang="en-US"/>
          </a:p>
        </p:txBody>
      </p:sp>
      <p:sp>
        <p:nvSpPr>
          <p:cNvPr id="9" name="Content Placeholder 8">
            <a:extLst>
              <a:ext uri="{FF2B5EF4-FFF2-40B4-BE49-F238E27FC236}">
                <a16:creationId xmlns:a16="http://schemas.microsoft.com/office/drawing/2014/main" id="{ED2B4FB9-3E8C-4E3D-AF4A-087CFB31E045}"/>
              </a:ext>
            </a:extLst>
          </p:cNvPr>
          <p:cNvSpPr>
            <a:spLocks noGrp="1"/>
          </p:cNvSpPr>
          <p:nvPr>
            <p:ph idx="1"/>
          </p:nvPr>
        </p:nvSpPr>
        <p:spPr/>
        <p:txBody>
          <a:bodyPr/>
          <a:lstStyle/>
          <a:p>
            <a:endParaRPr lang="en-US"/>
          </a:p>
        </p:txBody>
      </p:sp>
      <p:pic>
        <p:nvPicPr>
          <p:cNvPr id="2050" name="Picture 2" descr="ACC ZOOM 3">
            <a:extLst>
              <a:ext uri="{FF2B5EF4-FFF2-40B4-BE49-F238E27FC236}">
                <a16:creationId xmlns:a16="http://schemas.microsoft.com/office/drawing/2014/main" id="{A912CC60-8353-475C-AEEB-780C13253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030" y="-365125"/>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A714E18-DA03-4D8B-8717-925C57764F7C}"/>
              </a:ext>
            </a:extLst>
          </p:cNvPr>
          <p:cNvSpPr txBox="1"/>
          <p:nvPr/>
        </p:nvSpPr>
        <p:spPr>
          <a:xfrm>
            <a:off x="675861" y="500062"/>
            <a:ext cx="10296939" cy="707886"/>
          </a:xfrm>
          <a:prstGeom prst="rect">
            <a:avLst/>
          </a:prstGeom>
          <a:noFill/>
        </p:spPr>
        <p:txBody>
          <a:bodyPr wrap="square" rtlCol="0">
            <a:spAutoFit/>
          </a:bodyPr>
          <a:lstStyle/>
          <a:p>
            <a:r>
              <a:rPr lang="en-US" sz="4000" b="1" dirty="0">
                <a:solidFill>
                  <a:srgbClr val="FFC000"/>
                </a:solidFill>
                <a:latin typeface="Segoe UI" panose="020B0502040204020203" pitchFamily="34" charset="0"/>
                <a:cs typeface="Segoe UI" panose="020B0502040204020203" pitchFamily="34" charset="0"/>
              </a:rPr>
              <a:t>Contact Information</a:t>
            </a:r>
          </a:p>
        </p:txBody>
      </p:sp>
      <p:sp>
        <p:nvSpPr>
          <p:cNvPr id="13" name="Rectangle 12">
            <a:extLst>
              <a:ext uri="{FF2B5EF4-FFF2-40B4-BE49-F238E27FC236}">
                <a16:creationId xmlns:a16="http://schemas.microsoft.com/office/drawing/2014/main" id="{40FCD17A-38F7-4E6A-BDCA-616B9B4047EB}"/>
              </a:ext>
            </a:extLst>
          </p:cNvPr>
          <p:cNvSpPr/>
          <p:nvPr/>
        </p:nvSpPr>
        <p:spPr>
          <a:xfrm>
            <a:off x="1269243" y="1825625"/>
            <a:ext cx="8407020" cy="5816977"/>
          </a:xfrm>
          <a:prstGeom prst="rect">
            <a:avLst/>
          </a:prstGeom>
        </p:spPr>
        <p:txBody>
          <a:bodyPr wrap="square">
            <a:spAutoFit/>
          </a:bodyPr>
          <a:lstStyle/>
          <a:p>
            <a:pPr algn="ctr"/>
            <a:r>
              <a:rPr lang="en-US" sz="2000" b="1" dirty="0">
                <a:solidFill>
                  <a:srgbClr val="FFC000"/>
                </a:solidFill>
                <a:latin typeface="Times New Roman" panose="02020603050405020304" pitchFamily="18" charset="0"/>
                <a:cs typeface="Times New Roman" panose="02020603050405020304" pitchFamily="18" charset="0"/>
              </a:rPr>
              <a:t>More Dental Assisting Information</a:t>
            </a:r>
          </a:p>
          <a:p>
            <a:pPr algn="ctr"/>
            <a:r>
              <a:rPr lang="en-US" sz="2000" dirty="0">
                <a:solidFill>
                  <a:schemeClr val="bg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https://www.alamancecc.edu/health-and-public-services-</a:t>
            </a:r>
          </a:p>
          <a:p>
            <a:pPr algn="ctr"/>
            <a:r>
              <a:rPr lang="en-US" sz="2000" dirty="0">
                <a:solidFill>
                  <a:schemeClr val="bg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site/dental-assisting/</a:t>
            </a:r>
            <a:endParaRPr lang="en-US" sz="2000" dirty="0">
              <a:solidFill>
                <a:schemeClr val="bg1"/>
              </a:solidFill>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p>
            <a:pPr algn="ctr"/>
            <a:r>
              <a:rPr lang="en-US" sz="2000" b="1" dirty="0">
                <a:solidFill>
                  <a:srgbClr val="FFC000"/>
                </a:solidFill>
                <a:latin typeface="Times New Roman" panose="02020603050405020304" pitchFamily="18" charset="0"/>
                <a:cs typeface="Times New Roman" panose="02020603050405020304" pitchFamily="18" charset="0"/>
              </a:rPr>
              <a:t>Health Sciences Advisor</a:t>
            </a:r>
            <a:endParaRPr lang="en-US" sz="2000" b="1" dirty="0">
              <a:solidFill>
                <a:srgbClr val="FFC00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a:p>
            <a:pPr algn="ctr"/>
            <a:r>
              <a:rPr lang="en-US" sz="2000" dirty="0">
                <a:solidFill>
                  <a:schemeClr val="bg1"/>
                </a:solidFill>
                <a:latin typeface="Times New Roman" panose="02020603050405020304" pitchFamily="18" charset="0"/>
                <a:cs typeface="Times New Roman" panose="02020603050405020304" pitchFamily="18" charset="0"/>
              </a:rPr>
              <a:t>Susan Turner</a:t>
            </a:r>
          </a:p>
          <a:p>
            <a:pPr algn="ctr"/>
            <a:r>
              <a:rPr lang="en-US" sz="2000" dirty="0">
                <a:solidFill>
                  <a:schemeClr val="bg1"/>
                </a:solidFill>
                <a:latin typeface="Times New Roman" panose="02020603050405020304" pitchFamily="18" charset="0"/>
                <a:cs typeface="Times New Roman" panose="02020603050405020304" pitchFamily="18" charset="0"/>
              </a:rPr>
              <a:t>336-506-4266</a:t>
            </a:r>
          </a:p>
          <a:p>
            <a:pPr algn="ctr"/>
            <a:r>
              <a:rPr lang="en-US" sz="2000" dirty="0">
                <a:solidFill>
                  <a:schemeClr val="bg1"/>
                </a:solidFill>
                <a:latin typeface="Times New Roman" panose="02020603050405020304" pitchFamily="18" charset="0"/>
                <a:cs typeface="Times New Roman" panose="02020603050405020304" pitchFamily="18" charset="0"/>
                <a:hlinkClick r:id="rId5"/>
              </a:rPr>
              <a:t>sjturner588@alamancecc.edu</a:t>
            </a:r>
            <a:endParaRPr lang="en-US" sz="2000" dirty="0">
              <a:solidFill>
                <a:schemeClr val="bg1"/>
              </a:solidFill>
              <a:latin typeface="Times New Roman" panose="02020603050405020304" pitchFamily="18" charset="0"/>
              <a:cs typeface="Times New Roman" panose="02020603050405020304" pitchFamily="18" charset="0"/>
            </a:endParaRPr>
          </a:p>
          <a:p>
            <a:pPr algn="ctr"/>
            <a:endParaRPr lang="en-US" sz="2000" dirty="0">
              <a:solidFill>
                <a:schemeClr val="bg1"/>
              </a:solidFill>
              <a:latin typeface="Times New Roman" panose="02020603050405020304" pitchFamily="18" charset="0"/>
              <a:cs typeface="Times New Roman" panose="02020603050405020304" pitchFamily="18" charset="0"/>
            </a:endParaRPr>
          </a:p>
          <a:p>
            <a:pPr algn="ctr"/>
            <a:r>
              <a:rPr lang="en-US" sz="2000" dirty="0">
                <a:solidFill>
                  <a:srgbClr val="FFC000"/>
                </a:solidFill>
                <a:latin typeface="Times New Roman" panose="02020603050405020304" pitchFamily="18" charset="0"/>
                <a:cs typeface="Times New Roman" panose="02020603050405020304" pitchFamily="18" charset="0"/>
              </a:rPr>
              <a:t>Dental Department Head</a:t>
            </a:r>
          </a:p>
          <a:p>
            <a:pPr algn="ctr"/>
            <a:r>
              <a:rPr lang="en-US" sz="2000" dirty="0">
                <a:solidFill>
                  <a:schemeClr val="bg1"/>
                </a:solidFill>
                <a:latin typeface="Times New Roman" panose="02020603050405020304" pitchFamily="18" charset="0"/>
                <a:cs typeface="Times New Roman" panose="02020603050405020304" pitchFamily="18" charset="0"/>
              </a:rPr>
              <a:t>Joanna Roberts</a:t>
            </a:r>
          </a:p>
          <a:p>
            <a:pPr algn="ctr"/>
            <a:r>
              <a:rPr lang="en-US" sz="2000" dirty="0">
                <a:solidFill>
                  <a:schemeClr val="bg1"/>
                </a:solidFill>
                <a:latin typeface="Times New Roman" panose="02020603050405020304" pitchFamily="18" charset="0"/>
                <a:cs typeface="Times New Roman" panose="02020603050405020304" pitchFamily="18" charset="0"/>
                <a:hlinkClick r:id="rId6"/>
              </a:rPr>
              <a:t>joanna.roberts@alamancecc.edu</a:t>
            </a:r>
            <a:endParaRPr lang="en-US" sz="2000" dirty="0">
              <a:solidFill>
                <a:schemeClr val="bg1"/>
              </a:solidFill>
              <a:latin typeface="Times New Roman" panose="02020603050405020304" pitchFamily="18" charset="0"/>
              <a:cs typeface="Times New Roman" panose="02020603050405020304" pitchFamily="18" charset="0"/>
            </a:endParaRPr>
          </a:p>
          <a:p>
            <a:pPr algn="ctr"/>
            <a:r>
              <a:rPr lang="en-US" sz="2000" dirty="0">
                <a:solidFill>
                  <a:schemeClr val="bg1"/>
                </a:solidFill>
                <a:latin typeface="Times New Roman" panose="02020603050405020304" pitchFamily="18" charset="0"/>
                <a:cs typeface="Times New Roman" panose="02020603050405020304" pitchFamily="18" charset="0"/>
              </a:rPr>
              <a:t>336-506-4153</a:t>
            </a:r>
          </a:p>
          <a:p>
            <a:pPr algn="ctr"/>
            <a:endParaRPr lang="en-US" sz="2000" dirty="0">
              <a:solidFill>
                <a:schemeClr val="bg1"/>
              </a:solidFill>
              <a:latin typeface="Times New Roman" panose="02020603050405020304" pitchFamily="18" charset="0"/>
              <a:cs typeface="Times New Roman" panose="02020603050405020304" pitchFamily="18" charset="0"/>
            </a:endParaRPr>
          </a:p>
          <a:p>
            <a:pPr algn="ctr"/>
            <a:endParaRPr lang="en-US" sz="2000" dirty="0">
              <a:solidFill>
                <a:schemeClr val="bg1"/>
              </a:solidFill>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0843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DD844-878F-4F5C-9BA5-A6D7456A42C1}"/>
              </a:ext>
            </a:extLst>
          </p:cNvPr>
          <p:cNvSpPr>
            <a:spLocks noGrp="1"/>
          </p:cNvSpPr>
          <p:nvPr>
            <p:ph type="title"/>
          </p:nvPr>
        </p:nvSpPr>
        <p:spPr/>
        <p:txBody>
          <a:bodyPr>
            <a:normAutofit fontScale="90000"/>
          </a:bodyPr>
          <a:lstStyle/>
          <a:p>
            <a:pPr algn="ctr"/>
            <a:r>
              <a:rPr lang="en-US" b="1" dirty="0">
                <a:latin typeface="Segoe UI" panose="020B0502040204020203" pitchFamily="34" charset="0"/>
                <a:cs typeface="Segoe UI" panose="020B0502040204020203" pitchFamily="34" charset="0"/>
              </a:rPr>
              <a:t>Dental Information Survey</a:t>
            </a:r>
            <a:br>
              <a:rPr lang="en-US" b="1" dirty="0">
                <a:latin typeface="Segoe UI" panose="020B0502040204020203" pitchFamily="34" charset="0"/>
                <a:cs typeface="Segoe UI" panose="020B0502040204020203" pitchFamily="34" charset="0"/>
              </a:rPr>
            </a:br>
            <a:r>
              <a:rPr lang="en-US" b="1" dirty="0">
                <a:latin typeface="Segoe UI" panose="020B0502040204020203" pitchFamily="34" charset="0"/>
                <a:cs typeface="Segoe UI" panose="020B0502040204020203" pitchFamily="34" charset="0"/>
              </a:rPr>
              <a:t>https://forms.gle/txxLwwSqjqmmb7U67</a:t>
            </a:r>
            <a:endParaRPr lang="en-US" dirty="0">
              <a:latin typeface="Segoe UI" panose="020B0502040204020203" pitchFamily="34" charset="0"/>
              <a:cs typeface="Segoe UI" panose="020B0502040204020203" pitchFamily="34" charset="0"/>
            </a:endParaRPr>
          </a:p>
        </p:txBody>
      </p:sp>
      <p:pic>
        <p:nvPicPr>
          <p:cNvPr id="4" name="Content Placeholder 5">
            <a:extLst>
              <a:ext uri="{FF2B5EF4-FFF2-40B4-BE49-F238E27FC236}">
                <a16:creationId xmlns:a16="http://schemas.microsoft.com/office/drawing/2014/main" id="{0D7DBDE2-FFA3-4D6D-804A-7A40BA6F95D6}"/>
              </a:ext>
            </a:extLst>
          </p:cNvPr>
          <p:cNvPicPr>
            <a:picLocks noGrp="1" noChangeAspect="1"/>
          </p:cNvPicPr>
          <p:nvPr>
            <p:ph idx="1"/>
          </p:nvPr>
        </p:nvPicPr>
        <p:blipFill>
          <a:blip r:embed="rId2"/>
          <a:stretch>
            <a:fillRect/>
          </a:stretch>
        </p:blipFill>
        <p:spPr>
          <a:xfrm>
            <a:off x="3920331" y="1825625"/>
            <a:ext cx="4351338" cy="4351338"/>
          </a:xfrm>
        </p:spPr>
      </p:pic>
    </p:spTree>
    <p:extLst>
      <p:ext uri="{BB962C8B-B14F-4D97-AF65-F5344CB8AC3E}">
        <p14:creationId xmlns:p14="http://schemas.microsoft.com/office/powerpoint/2010/main" val="131151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BDF31-B938-41D0-A95F-27C85F61F7A1}"/>
              </a:ext>
            </a:extLst>
          </p:cNvPr>
          <p:cNvSpPr>
            <a:spLocks noGrp="1"/>
          </p:cNvSpPr>
          <p:nvPr>
            <p:ph type="title"/>
          </p:nvPr>
        </p:nvSpPr>
        <p:spPr/>
        <p:txBody>
          <a:bodyPr/>
          <a:lstStyle/>
          <a:p>
            <a:pPr algn="ctr"/>
            <a:r>
              <a:rPr lang="en-US" b="1" dirty="0">
                <a:latin typeface="Segoe UI" panose="020B0502040204020203" pitchFamily="34" charset="0"/>
                <a:cs typeface="Segoe UI" panose="020B0502040204020203" pitchFamily="34" charset="0"/>
              </a:rPr>
              <a:t>Dental Info Checklist Survey -</a:t>
            </a:r>
            <a:r>
              <a:rPr lang="en-US" dirty="0">
                <a:latin typeface="Segoe UI" panose="020B0502040204020203" pitchFamily="34" charset="0"/>
                <a:cs typeface="Segoe UI" panose="020B0502040204020203" pitchFamily="34" charset="0"/>
                <a:hlinkClick r:id="rId2"/>
              </a:rPr>
              <a:t>https://forms.gle/VPpEToqKwGruYJAAA</a:t>
            </a:r>
            <a:endParaRPr lang="en-US" dirty="0">
              <a:latin typeface="Segoe UI" panose="020B0502040204020203" pitchFamily="34" charset="0"/>
              <a:cs typeface="Segoe UI" panose="020B0502040204020203" pitchFamily="34" charset="0"/>
            </a:endParaRPr>
          </a:p>
        </p:txBody>
      </p:sp>
      <p:pic>
        <p:nvPicPr>
          <p:cNvPr id="7" name="Content Placeholder 6">
            <a:extLst>
              <a:ext uri="{FF2B5EF4-FFF2-40B4-BE49-F238E27FC236}">
                <a16:creationId xmlns:a16="http://schemas.microsoft.com/office/drawing/2014/main" id="{F94FC11D-A1DA-4F2F-97E2-016E26542C77}"/>
              </a:ext>
            </a:extLst>
          </p:cNvPr>
          <p:cNvPicPr>
            <a:picLocks noGrp="1" noChangeAspect="1"/>
          </p:cNvPicPr>
          <p:nvPr>
            <p:ph idx="1"/>
          </p:nvPr>
        </p:nvPicPr>
        <p:blipFill>
          <a:blip r:embed="rId3"/>
          <a:stretch>
            <a:fillRect/>
          </a:stretch>
        </p:blipFill>
        <p:spPr>
          <a:xfrm>
            <a:off x="3920331" y="1825625"/>
            <a:ext cx="4351338" cy="4351338"/>
          </a:xfrm>
        </p:spPr>
      </p:pic>
    </p:spTree>
    <p:extLst>
      <p:ext uri="{BB962C8B-B14F-4D97-AF65-F5344CB8AC3E}">
        <p14:creationId xmlns:p14="http://schemas.microsoft.com/office/powerpoint/2010/main" val="2579001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D8EBA-67A6-4CB4-A322-9A3D08FEF0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B11296-8691-4725-8AD6-5769C042A1F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6272FC5-AB7B-48FC-9E45-75B151F36444}"/>
              </a:ext>
            </a:extLst>
          </p:cNvPr>
          <p:cNvPicPr>
            <a:picLocks noChangeAspect="1"/>
          </p:cNvPicPr>
          <p:nvPr/>
        </p:nvPicPr>
        <p:blipFill>
          <a:blip r:embed="rId2"/>
          <a:stretch>
            <a:fillRect/>
          </a:stretch>
        </p:blipFill>
        <p:spPr>
          <a:xfrm>
            <a:off x="6626" y="-92766"/>
            <a:ext cx="12192000" cy="6858000"/>
          </a:xfrm>
          <a:prstGeom prst="rect">
            <a:avLst/>
          </a:prstGeom>
        </p:spPr>
      </p:pic>
      <p:sp>
        <p:nvSpPr>
          <p:cNvPr id="5" name="TextBox 4">
            <a:extLst>
              <a:ext uri="{FF2B5EF4-FFF2-40B4-BE49-F238E27FC236}">
                <a16:creationId xmlns:a16="http://schemas.microsoft.com/office/drawing/2014/main" id="{AE3BCB22-9015-4C3C-ADD7-ADABFFC87120}"/>
              </a:ext>
            </a:extLst>
          </p:cNvPr>
          <p:cNvSpPr txBox="1"/>
          <p:nvPr/>
        </p:nvSpPr>
        <p:spPr>
          <a:xfrm>
            <a:off x="838200" y="2226365"/>
            <a:ext cx="10942983" cy="4278094"/>
          </a:xfrm>
          <a:prstGeom prst="rect">
            <a:avLst/>
          </a:prstGeom>
          <a:noFill/>
        </p:spPr>
        <p:txBody>
          <a:bodyPr wrap="square" rtlCol="0">
            <a:spAutoFit/>
          </a:bodyPr>
          <a:lstStyle/>
          <a:p>
            <a:endParaRPr lang="en-US" sz="20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Mission Statement:</a:t>
            </a:r>
          </a:p>
          <a:p>
            <a:endParaRPr lang="en-US" sz="2000" dirty="0">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The Dental Assisting Department Mission is to provide dental assisting courses that prepare</a:t>
            </a:r>
          </a:p>
          <a:p>
            <a:r>
              <a:rPr lang="en-US" sz="2000" dirty="0">
                <a:latin typeface="Segoe UI" panose="020B0502040204020203" pitchFamily="34" charset="0"/>
                <a:cs typeface="Segoe UI" panose="020B0502040204020203" pitchFamily="34" charset="0"/>
              </a:rPr>
              <a:t>graduates to assist the dentist in a variety of dental procedures, including; selective oral health</a:t>
            </a:r>
          </a:p>
          <a:p>
            <a:r>
              <a:rPr lang="en-US" sz="2000" dirty="0">
                <a:latin typeface="Segoe UI" panose="020B0502040204020203" pitchFamily="34" charset="0"/>
                <a:cs typeface="Segoe UI" panose="020B0502040204020203" pitchFamily="34" charset="0"/>
              </a:rPr>
              <a:t>services, administrative management procedures, assess and manage emergency procedures, and develop basic communication skills necessary for effective interaction with patients, staff members, and professional colleagues by creating a learning environment where students can demonstrate professional and ethical behaviors necessary for functioning in a modern dental</a:t>
            </a:r>
          </a:p>
          <a:p>
            <a:r>
              <a:rPr lang="en-US" sz="2000" dirty="0">
                <a:latin typeface="Segoe UI" panose="020B0502040204020203" pitchFamily="34" charset="0"/>
                <a:cs typeface="Segoe UI" panose="020B0502040204020203" pitchFamily="34" charset="0"/>
              </a:rPr>
              <a:t>practice and encourage further growth and lifelong learners.</a:t>
            </a:r>
          </a:p>
          <a:p>
            <a:endParaRPr lang="en-US" sz="2000" dirty="0">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                                                                              </a:t>
            </a:r>
            <a:r>
              <a:rPr lang="en-US" sz="3200" b="1" dirty="0">
                <a:solidFill>
                  <a:srgbClr val="FFC000"/>
                </a:solidFill>
                <a:latin typeface="Segoe UI" panose="020B0502040204020203" pitchFamily="34" charset="0"/>
                <a:cs typeface="Segoe UI" panose="020B0502040204020203" pitchFamily="34" charset="0"/>
              </a:rPr>
              <a:t>-  ACC Dental Department</a:t>
            </a:r>
          </a:p>
        </p:txBody>
      </p:sp>
      <p:sp>
        <p:nvSpPr>
          <p:cNvPr id="6" name="TextBox 5">
            <a:extLst>
              <a:ext uri="{FF2B5EF4-FFF2-40B4-BE49-F238E27FC236}">
                <a16:creationId xmlns:a16="http://schemas.microsoft.com/office/drawing/2014/main" id="{AF1E76F4-A064-47B9-9E9C-E61563CE0D2E}"/>
              </a:ext>
            </a:extLst>
          </p:cNvPr>
          <p:cNvSpPr txBox="1"/>
          <p:nvPr/>
        </p:nvSpPr>
        <p:spPr>
          <a:xfrm>
            <a:off x="3604591" y="764829"/>
            <a:ext cx="4492487" cy="1323439"/>
          </a:xfrm>
          <a:prstGeom prst="rect">
            <a:avLst/>
          </a:prstGeom>
          <a:noFill/>
        </p:spPr>
        <p:txBody>
          <a:bodyPr wrap="square" rtlCol="0">
            <a:spAutoFit/>
          </a:bodyPr>
          <a:lstStyle/>
          <a:p>
            <a:pPr algn="ctr"/>
            <a:r>
              <a:rPr lang="en-US" sz="4000" dirty="0">
                <a:latin typeface="Segoe UI" panose="020B0502040204020203" pitchFamily="34" charset="0"/>
                <a:cs typeface="Segoe UI" panose="020B0502040204020203" pitchFamily="34" charset="0"/>
              </a:rPr>
              <a:t>Dental Assisting II Program Mission</a:t>
            </a:r>
          </a:p>
        </p:txBody>
      </p:sp>
      <p:sp>
        <p:nvSpPr>
          <p:cNvPr id="7" name="Google Shape;200;p30">
            <a:extLst>
              <a:ext uri="{FF2B5EF4-FFF2-40B4-BE49-F238E27FC236}">
                <a16:creationId xmlns:a16="http://schemas.microsoft.com/office/drawing/2014/main" id="{2DD7AE46-7BC9-40A5-B8DD-9DD3E0A18948}"/>
              </a:ext>
            </a:extLst>
          </p:cNvPr>
          <p:cNvSpPr/>
          <p:nvPr/>
        </p:nvSpPr>
        <p:spPr>
          <a:xfrm>
            <a:off x="366753" y="2379817"/>
            <a:ext cx="2475838" cy="1340732"/>
          </a:xfrm>
          <a:custGeom>
            <a:avLst/>
            <a:gdLst/>
            <a:ahLst/>
            <a:cxnLst/>
            <a:rect l="l" t="t" r="r" b="b"/>
            <a:pathLst>
              <a:path w="4527978" h="4114800" extrusionOk="0">
                <a:moveTo>
                  <a:pt x="0" y="0"/>
                </a:moveTo>
                <a:lnTo>
                  <a:pt x="4527978" y="0"/>
                </a:lnTo>
                <a:lnTo>
                  <a:pt x="4527978" y="4114800"/>
                </a:lnTo>
                <a:lnTo>
                  <a:pt x="0" y="4114800"/>
                </a:lnTo>
                <a:lnTo>
                  <a:pt x="0" y="0"/>
                </a:lnTo>
                <a:close/>
              </a:path>
            </a:pathLst>
          </a:custGeom>
          <a:blipFill rotWithShape="1">
            <a:blip r:embed="rId3">
              <a:alphaModFix/>
            </a:blip>
            <a:stretch>
              <a:fillRect/>
            </a:stretch>
          </a:blipFill>
          <a:ln>
            <a:noFill/>
          </a:ln>
        </p:spPr>
        <p:txBody>
          <a:bodyPr/>
          <a:lstStyle/>
          <a:p>
            <a:endParaRPr lang="en-US"/>
          </a:p>
        </p:txBody>
      </p:sp>
    </p:spTree>
    <p:extLst>
      <p:ext uri="{BB962C8B-B14F-4D97-AF65-F5344CB8AC3E}">
        <p14:creationId xmlns:p14="http://schemas.microsoft.com/office/powerpoint/2010/main" val="3712157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01E486-5D7D-449F-8A82-C47BF80A83DE}"/>
              </a:ext>
            </a:extLst>
          </p:cNvPr>
          <p:cNvPicPr>
            <a:picLocks noChangeAspect="1"/>
          </p:cNvPicPr>
          <p:nvPr/>
        </p:nvPicPr>
        <p:blipFill>
          <a:blip r:embed="rId2"/>
          <a:stretch>
            <a:fillRect/>
          </a:stretch>
        </p:blipFill>
        <p:spPr>
          <a:xfrm>
            <a:off x="424070" y="92764"/>
            <a:ext cx="12192000" cy="6858000"/>
          </a:xfrm>
          <a:prstGeom prst="rect">
            <a:avLst/>
          </a:prstGeom>
        </p:spPr>
      </p:pic>
      <p:sp>
        <p:nvSpPr>
          <p:cNvPr id="2" name="Title 1">
            <a:extLst>
              <a:ext uri="{FF2B5EF4-FFF2-40B4-BE49-F238E27FC236}">
                <a16:creationId xmlns:a16="http://schemas.microsoft.com/office/drawing/2014/main" id="{E86D3E30-600E-4A9C-8A97-617540645219}"/>
              </a:ext>
            </a:extLst>
          </p:cNvPr>
          <p:cNvSpPr>
            <a:spLocks noGrp="1"/>
          </p:cNvSpPr>
          <p:nvPr>
            <p:ph type="title"/>
          </p:nvPr>
        </p:nvSpPr>
        <p:spPr>
          <a:xfrm>
            <a:off x="702365" y="365124"/>
            <a:ext cx="10651435" cy="1914249"/>
          </a:xfrm>
        </p:spPr>
        <p:txBody>
          <a:bodyPr/>
          <a:lstStyle/>
          <a:p>
            <a:r>
              <a:rPr lang="en-US" dirty="0"/>
              <a:t>                      </a:t>
            </a:r>
            <a:r>
              <a:rPr lang="en-US" dirty="0">
                <a:latin typeface="Segoe UI" panose="020B0502040204020203" pitchFamily="34" charset="0"/>
                <a:cs typeface="Segoe UI" panose="020B0502040204020203" pitchFamily="34" charset="0"/>
              </a:rPr>
              <a:t>Dental Assisting Goals</a:t>
            </a:r>
          </a:p>
        </p:txBody>
      </p:sp>
      <p:sp>
        <p:nvSpPr>
          <p:cNvPr id="3" name="Content Placeholder 2">
            <a:extLst>
              <a:ext uri="{FF2B5EF4-FFF2-40B4-BE49-F238E27FC236}">
                <a16:creationId xmlns:a16="http://schemas.microsoft.com/office/drawing/2014/main" id="{01D1458B-BE28-4696-9A83-749C57051F7D}"/>
              </a:ext>
            </a:extLst>
          </p:cNvPr>
          <p:cNvSpPr>
            <a:spLocks noGrp="1"/>
          </p:cNvSpPr>
          <p:nvPr>
            <p:ph idx="1"/>
          </p:nvPr>
        </p:nvSpPr>
        <p:spPr>
          <a:xfrm>
            <a:off x="569842" y="2040835"/>
            <a:ext cx="11622157" cy="4136128"/>
          </a:xfrm>
        </p:spPr>
        <p:txBody>
          <a:bodyPr>
            <a:normAutofit fontScale="47500" lnSpcReduction="20000"/>
          </a:bodyPr>
          <a:lstStyle/>
          <a:p>
            <a:pPr marL="0" indent="0">
              <a:buNone/>
            </a:pPr>
            <a:r>
              <a:rPr lang="en-US" sz="2900" dirty="0">
                <a:latin typeface="Segoe UI" panose="020B0502040204020203" pitchFamily="34" charset="0"/>
                <a:cs typeface="Segoe UI" panose="020B0502040204020203" pitchFamily="34" charset="0"/>
              </a:rPr>
              <a:t> </a:t>
            </a:r>
          </a:p>
          <a:p>
            <a:pPr marL="514350" indent="-514350">
              <a:buAutoNum type="arabicPeriod"/>
            </a:pPr>
            <a:r>
              <a:rPr lang="en-US" sz="2900" b="1" dirty="0">
                <a:latin typeface="Segoe UI" panose="020B0502040204020203" pitchFamily="34" charset="0"/>
                <a:cs typeface="Segoe UI" panose="020B0502040204020203" pitchFamily="34" charset="0"/>
              </a:rPr>
              <a:t>Provide the learning content and experiences and supportive environment that will enable students to </a:t>
            </a:r>
          </a:p>
          <a:p>
            <a:pPr marL="0" indent="0">
              <a:buNone/>
            </a:pPr>
            <a:r>
              <a:rPr lang="en-US" sz="2900" b="1" dirty="0">
                <a:latin typeface="Segoe UI" panose="020B0502040204020203" pitchFamily="34" charset="0"/>
                <a:cs typeface="Segoe UI" panose="020B0502040204020203" pitchFamily="34" charset="0"/>
              </a:rPr>
              <a:t>Gain the knowledge and ability to:</a:t>
            </a:r>
            <a:endParaRPr lang="en-US" sz="2900" dirty="0">
              <a:latin typeface="Segoe UI" panose="020B0502040204020203" pitchFamily="34" charset="0"/>
              <a:cs typeface="Segoe UI" panose="020B0502040204020203" pitchFamily="34" charset="0"/>
            </a:endParaRPr>
          </a:p>
          <a:p>
            <a:pPr marL="514350" indent="-514350">
              <a:buAutoNum type="alphaLcPeriod"/>
            </a:pPr>
            <a:r>
              <a:rPr lang="en-US" sz="2900" dirty="0">
                <a:latin typeface="Segoe UI" panose="020B0502040204020203" pitchFamily="34" charset="0"/>
                <a:cs typeface="Segoe UI" panose="020B0502040204020203" pitchFamily="34" charset="0"/>
              </a:rPr>
              <a:t>Student will develop the essential skills to assist the dentist in a variety of dental procedures</a:t>
            </a:r>
          </a:p>
          <a:p>
            <a:pPr marL="514350" indent="-514350">
              <a:buAutoNum type="alphaLcPeriod"/>
            </a:pPr>
            <a:r>
              <a:rPr lang="en-US" sz="2900" dirty="0">
                <a:latin typeface="Segoe UI" panose="020B0502040204020203" pitchFamily="34" charset="0"/>
                <a:cs typeface="Segoe UI" panose="020B0502040204020203" pitchFamily="34" charset="0"/>
              </a:rPr>
              <a:t>Students will perform expanded function procedures delegated to a Dental Assistant II in the state of North Carolina.</a:t>
            </a:r>
          </a:p>
          <a:p>
            <a:pPr marL="514350" indent="-514350">
              <a:buAutoNum type="alphaLcPeriod"/>
            </a:pPr>
            <a:r>
              <a:rPr lang="en-US" sz="2900" dirty="0">
                <a:latin typeface="Segoe UI" panose="020B0502040204020203" pitchFamily="34" charset="0"/>
                <a:cs typeface="Segoe UI" panose="020B0502040204020203" pitchFamily="34" charset="0"/>
              </a:rPr>
              <a:t>Students will demonstrate the ability to complete laboratory procedures delegated to a Dental Assistant II in the state of North Carolina.</a:t>
            </a:r>
          </a:p>
          <a:p>
            <a:pPr marL="514350" indent="-514350">
              <a:buAutoNum type="alphaLcPeriod"/>
            </a:pPr>
            <a:r>
              <a:rPr lang="en-US" sz="2900" dirty="0">
                <a:latin typeface="Segoe UI" panose="020B0502040204020203" pitchFamily="34" charset="0"/>
                <a:cs typeface="Segoe UI" panose="020B0502040204020203" pitchFamily="34" charset="0"/>
              </a:rPr>
              <a:t>Students will provide basic oral health instructions while utilizing diagnostic aids bases on the patients’ individual needs.</a:t>
            </a:r>
          </a:p>
          <a:p>
            <a:pPr marL="514350" indent="-514350">
              <a:buAutoNum type="alphaLcPeriod"/>
            </a:pPr>
            <a:r>
              <a:rPr lang="en-US" sz="2900" dirty="0">
                <a:latin typeface="Segoe UI" panose="020B0502040204020203" pitchFamily="34" charset="0"/>
                <a:cs typeface="Segoe UI" panose="020B0502040204020203" pitchFamily="34" charset="0"/>
              </a:rPr>
              <a:t>Students will demonstrate and apply knowledge of basic oral facial anatomy.</a:t>
            </a:r>
          </a:p>
          <a:p>
            <a:pPr marL="514350" indent="-514350">
              <a:buAutoNum type="alphaLcPeriod"/>
            </a:pPr>
            <a:r>
              <a:rPr lang="en-US" sz="2900" dirty="0">
                <a:latin typeface="Segoe UI" panose="020B0502040204020203" pitchFamily="34" charset="0"/>
                <a:cs typeface="Segoe UI" panose="020B0502040204020203" pitchFamily="34" charset="0"/>
              </a:rPr>
              <a:t>Students will demonstrate knowledge of basic radiation safety related to personal and patient protection.</a:t>
            </a:r>
          </a:p>
          <a:p>
            <a:pPr marL="514350" indent="-514350">
              <a:buAutoNum type="alphaLcPeriod"/>
            </a:pPr>
            <a:r>
              <a:rPr lang="en-US" sz="2900" dirty="0">
                <a:latin typeface="Segoe UI" panose="020B0502040204020203" pitchFamily="34" charset="0"/>
                <a:cs typeface="Segoe UI" panose="020B0502040204020203" pitchFamily="34" charset="0"/>
              </a:rPr>
              <a:t>Students will expose, process, and evaluate radiographic for a prescribed procedures meeting all Federal and State criteria.</a:t>
            </a:r>
          </a:p>
          <a:p>
            <a:pPr marL="514350" indent="-514350">
              <a:buAutoNum type="alphaLcPeriod"/>
            </a:pPr>
            <a:r>
              <a:rPr lang="en-US" sz="2900" dirty="0">
                <a:latin typeface="Segoe UI" panose="020B0502040204020203" pitchFamily="34" charset="0"/>
                <a:cs typeface="Segoe UI" panose="020B0502040204020203" pitchFamily="34" charset="0"/>
              </a:rPr>
              <a:t>Students will demonstrate the ability to assess and initiate emergency care.</a:t>
            </a:r>
          </a:p>
          <a:p>
            <a:pPr marL="514350" indent="-514350">
              <a:buAutoNum type="alphaLcPeriod"/>
            </a:pPr>
            <a:r>
              <a:rPr lang="en-US" sz="2900" dirty="0">
                <a:latin typeface="Segoe UI" panose="020B0502040204020203" pitchFamily="34" charset="0"/>
                <a:cs typeface="Segoe UI" panose="020B0502040204020203" pitchFamily="34" charset="0"/>
              </a:rPr>
              <a:t>Students will demonstrate the ability to perform basic operations of the business office in a dental practice</a:t>
            </a:r>
          </a:p>
          <a:p>
            <a:pPr marL="514350" indent="-514350">
              <a:buAutoNum type="alphaLcPeriod"/>
            </a:pPr>
            <a:r>
              <a:rPr lang="en-US" sz="2900" dirty="0">
                <a:latin typeface="Segoe UI" panose="020B0502040204020203" pitchFamily="34" charset="0"/>
                <a:cs typeface="Segoe UI" panose="020B0502040204020203" pitchFamily="34" charset="0"/>
              </a:rPr>
              <a:t>Students will demonstrate OSHA and CDC compliant infection control methods to properly maintain the asepsis chain.</a:t>
            </a:r>
          </a:p>
          <a:p>
            <a:pPr marL="514350" indent="-514350">
              <a:buAutoNum type="alphaLcPeriod"/>
            </a:pPr>
            <a:r>
              <a:rPr lang="en-US" sz="2900" dirty="0">
                <a:latin typeface="Segoe UI" panose="020B0502040204020203" pitchFamily="34" charset="0"/>
                <a:cs typeface="Segoe UI" panose="020B0502040204020203" pitchFamily="34" charset="0"/>
              </a:rPr>
              <a:t>Students will demonstrate ethical and professional behavior throughout the program maintaining HIPAA </a:t>
            </a:r>
          </a:p>
          <a:p>
            <a:pPr marL="0" indent="0">
              <a:buNone/>
            </a:pPr>
            <a:r>
              <a:rPr lang="en-US" sz="2900" dirty="0">
                <a:latin typeface="Segoe UI" panose="020B0502040204020203" pitchFamily="34" charset="0"/>
                <a:cs typeface="Segoe UI" panose="020B0502040204020203" pitchFamily="34" charset="0"/>
              </a:rPr>
              <a:t>          (Health Insurance Portability and Accountability Act) compliance.</a:t>
            </a:r>
          </a:p>
          <a:p>
            <a:endParaRPr lang="en-US" dirty="0"/>
          </a:p>
        </p:txBody>
      </p:sp>
    </p:spTree>
    <p:extLst>
      <p:ext uri="{BB962C8B-B14F-4D97-AF65-F5344CB8AC3E}">
        <p14:creationId xmlns:p14="http://schemas.microsoft.com/office/powerpoint/2010/main" val="2440622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C5138-1493-4831-9C54-BAFB1BAFE96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053998B-6956-4FE7-8BA0-B8C0FC31848C}"/>
              </a:ext>
            </a:extLst>
          </p:cNvPr>
          <p:cNvSpPr>
            <a:spLocks noGrp="1"/>
          </p:cNvSpPr>
          <p:nvPr>
            <p:ph idx="1"/>
          </p:nvPr>
        </p:nvSpPr>
        <p:spPr/>
        <p:txBody>
          <a:bodyPr/>
          <a:lstStyle/>
          <a:p>
            <a:endParaRPr lang="en-US"/>
          </a:p>
        </p:txBody>
      </p:sp>
      <p:pic>
        <p:nvPicPr>
          <p:cNvPr id="1026" name="Picture 2" descr="ACC ZOOM 4">
            <a:extLst>
              <a:ext uri="{FF2B5EF4-FFF2-40B4-BE49-F238E27FC236}">
                <a16:creationId xmlns:a16="http://schemas.microsoft.com/office/drawing/2014/main" id="{710B8F68-6C3A-483B-BB7C-09AD14BE2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30" y="-106018"/>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E46D6F8-25F6-45BD-8924-646BBB9EFD94}"/>
              </a:ext>
            </a:extLst>
          </p:cNvPr>
          <p:cNvSpPr txBox="1"/>
          <p:nvPr/>
        </p:nvSpPr>
        <p:spPr>
          <a:xfrm>
            <a:off x="838200" y="2570922"/>
            <a:ext cx="8782878" cy="2585323"/>
          </a:xfrm>
          <a:prstGeom prst="rect">
            <a:avLst/>
          </a:prstGeom>
          <a:noFill/>
        </p:spPr>
        <p:txBody>
          <a:bodyPr wrap="square" rtlCol="0">
            <a:spAutoFit/>
          </a:bodyPr>
          <a:lstStyle/>
          <a:p>
            <a:pPr marL="342900" indent="-342900">
              <a:buAutoNum type="arabicPeriod" startAt="2"/>
            </a:pPr>
            <a:r>
              <a:rPr lang="en-US" dirty="0">
                <a:latin typeface="Segoe UI" panose="020B0502040204020203" pitchFamily="34" charset="0"/>
                <a:cs typeface="Segoe UI" panose="020B0502040204020203" pitchFamily="34" charset="0"/>
              </a:rPr>
              <a:t>Maintain program accreditation by the Commission on Dental Accreditation of the American Dental Association for quality assurance.</a:t>
            </a:r>
          </a:p>
          <a:p>
            <a:pPr marL="342900" indent="-342900">
              <a:buAutoNum type="arabicPeriod" startAt="2"/>
            </a:pPr>
            <a:endParaRPr lang="en-US" dirty="0">
              <a:latin typeface="Segoe UI" panose="020B0502040204020203" pitchFamily="34" charset="0"/>
              <a:cs typeface="Segoe UI" panose="020B0502040204020203" pitchFamily="34" charset="0"/>
            </a:endParaRPr>
          </a:p>
          <a:p>
            <a:pPr marL="342900" indent="-342900">
              <a:buAutoNum type="arabicPeriod" startAt="3"/>
            </a:pPr>
            <a:r>
              <a:rPr lang="en-US" dirty="0">
                <a:latin typeface="Segoe UI" panose="020B0502040204020203" pitchFamily="34" charset="0"/>
                <a:cs typeface="Segoe UI" panose="020B0502040204020203" pitchFamily="34" charset="0"/>
              </a:rPr>
              <a:t>Encourage life-ling learning and professional development through certification by Dental Assisting National Board.</a:t>
            </a:r>
          </a:p>
          <a:p>
            <a:pPr marL="342900" indent="-342900">
              <a:buAutoNum type="arabicPeriod" startAt="3"/>
            </a:pPr>
            <a:endParaRPr lang="en-US" dirty="0">
              <a:latin typeface="Segoe UI" panose="020B0502040204020203" pitchFamily="34" charset="0"/>
              <a:cs typeface="Segoe UI" panose="020B0502040204020203" pitchFamily="34" charset="0"/>
            </a:endParaRPr>
          </a:p>
          <a:p>
            <a:pPr marL="342900" indent="-342900">
              <a:buAutoNum type="arabicPeriod" startAt="4"/>
            </a:pPr>
            <a:r>
              <a:rPr lang="en-US" dirty="0">
                <a:latin typeface="Segoe UI" panose="020B0502040204020203" pitchFamily="34" charset="0"/>
                <a:cs typeface="Segoe UI" panose="020B0502040204020203" pitchFamily="34" charset="0"/>
              </a:rPr>
              <a:t>Maintain partnerships with the local dental community fostered by giving and </a:t>
            </a:r>
          </a:p>
          <a:p>
            <a:r>
              <a:rPr lang="en-US" dirty="0">
                <a:latin typeface="Segoe UI" panose="020B0502040204020203" pitchFamily="34" charset="0"/>
                <a:cs typeface="Segoe UI" panose="020B0502040204020203" pitchFamily="34" charset="0"/>
              </a:rPr>
              <a:t>     receiving assistance in job placement, continuing education, community service,</a:t>
            </a:r>
          </a:p>
          <a:p>
            <a:r>
              <a:rPr lang="en-US" dirty="0">
                <a:latin typeface="Segoe UI" panose="020B0502040204020203" pitchFamily="34" charset="0"/>
                <a:cs typeface="Segoe UI" panose="020B0502040204020203" pitchFamily="34" charset="0"/>
              </a:rPr>
              <a:t>     consultation, and by providing qualified Dental Assistant II’s.</a:t>
            </a:r>
          </a:p>
        </p:txBody>
      </p:sp>
      <p:sp>
        <p:nvSpPr>
          <p:cNvPr id="6" name="TextBox 5">
            <a:extLst>
              <a:ext uri="{FF2B5EF4-FFF2-40B4-BE49-F238E27FC236}">
                <a16:creationId xmlns:a16="http://schemas.microsoft.com/office/drawing/2014/main" id="{B5B5AA45-56A6-4348-8871-A29A08D2C524}"/>
              </a:ext>
            </a:extLst>
          </p:cNvPr>
          <p:cNvSpPr txBox="1"/>
          <p:nvPr/>
        </p:nvSpPr>
        <p:spPr>
          <a:xfrm>
            <a:off x="2968487" y="980661"/>
            <a:ext cx="5936974" cy="769441"/>
          </a:xfrm>
          <a:prstGeom prst="rect">
            <a:avLst/>
          </a:prstGeom>
          <a:noFill/>
        </p:spPr>
        <p:txBody>
          <a:bodyPr wrap="square" rtlCol="0">
            <a:spAutoFit/>
          </a:bodyPr>
          <a:lstStyle/>
          <a:p>
            <a:r>
              <a:rPr lang="en-US" sz="4400">
                <a:solidFill>
                  <a:prstClr val="black"/>
                </a:solidFill>
                <a:latin typeface="Segoe UI" panose="020B0502040204020203" pitchFamily="34" charset="0"/>
                <a:ea typeface="+mj-ea"/>
                <a:cs typeface="Segoe UI" panose="020B0502040204020203" pitchFamily="34" charset="0"/>
              </a:rPr>
              <a:t>Dental Assisting Goals</a:t>
            </a:r>
            <a:endParaRPr lang="en-US" dirty="0"/>
          </a:p>
        </p:txBody>
      </p:sp>
    </p:spTree>
    <p:extLst>
      <p:ext uri="{BB962C8B-B14F-4D97-AF65-F5344CB8AC3E}">
        <p14:creationId xmlns:p14="http://schemas.microsoft.com/office/powerpoint/2010/main" val="854478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24E3F-0447-45C4-98FF-0F7872B8CA6E}"/>
              </a:ext>
            </a:extLst>
          </p:cNvPr>
          <p:cNvSpPr>
            <a:spLocks noGrp="1"/>
          </p:cNvSpPr>
          <p:nvPr>
            <p:ph type="title"/>
          </p:nvPr>
        </p:nvSpPr>
        <p:spPr/>
        <p:txBody>
          <a:bodyPr/>
          <a:lstStyle/>
          <a:p>
            <a:r>
              <a:rPr lang="en-US" b="1" i="1" dirty="0">
                <a:solidFill>
                  <a:srgbClr val="FFFFFF"/>
                </a:solidFill>
                <a:latin typeface="Montserrat"/>
                <a:ea typeface="Montserrat"/>
                <a:cs typeface="Montserrat"/>
                <a:sym typeface="Montserrat"/>
              </a:rPr>
              <a:t>Program Options at ACC</a:t>
            </a:r>
            <a:br>
              <a:rPr lang="en-US" sz="800" i="1" dirty="0"/>
            </a:br>
            <a:endParaRPr lang="en-US" dirty="0"/>
          </a:p>
        </p:txBody>
      </p:sp>
      <p:sp>
        <p:nvSpPr>
          <p:cNvPr id="3" name="Content Placeholder 2">
            <a:extLst>
              <a:ext uri="{FF2B5EF4-FFF2-40B4-BE49-F238E27FC236}">
                <a16:creationId xmlns:a16="http://schemas.microsoft.com/office/drawing/2014/main" id="{0666E469-C3A9-4A16-A61E-DBF0BE5A502D}"/>
              </a:ext>
            </a:extLst>
          </p:cNvPr>
          <p:cNvSpPr>
            <a:spLocks noGrp="1"/>
          </p:cNvSpPr>
          <p:nvPr>
            <p:ph idx="1"/>
          </p:nvPr>
        </p:nvSpPr>
        <p:spPr/>
        <p:txBody>
          <a:bodyPr/>
          <a:lstStyle/>
          <a:p>
            <a:endParaRPr lang="en-US"/>
          </a:p>
        </p:txBody>
      </p:sp>
      <p:sp>
        <p:nvSpPr>
          <p:cNvPr id="4" name="Google Shape;157;p28">
            <a:extLst>
              <a:ext uri="{FF2B5EF4-FFF2-40B4-BE49-F238E27FC236}">
                <a16:creationId xmlns:a16="http://schemas.microsoft.com/office/drawing/2014/main" id="{F20ED986-BBF1-40EA-94BC-D935BCD663CD}"/>
              </a:ext>
            </a:extLst>
          </p:cNvPr>
          <p:cNvSpPr/>
          <p:nvPr/>
        </p:nvSpPr>
        <p:spPr>
          <a:xfrm>
            <a:off x="0" y="1825624"/>
            <a:ext cx="12191999" cy="5228319"/>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blip>
            <a:stretch>
              <a:fillRect t="-38885" b="-38883"/>
            </a:stretch>
          </a:blipFill>
          <a:ln>
            <a:noFill/>
          </a:ln>
        </p:spPr>
        <p:txBody>
          <a:bodyPr/>
          <a:lstStyle/>
          <a:p>
            <a:pPr algn="ctr"/>
            <a:r>
              <a:rPr lang="en-US" sz="3600" b="1" dirty="0">
                <a:solidFill>
                  <a:schemeClr val="accent4"/>
                </a:solidFill>
                <a:latin typeface="Segoe UI" panose="020B0502040204020203" pitchFamily="34" charset="0"/>
                <a:cs typeface="Segoe UI" panose="020B0502040204020203" pitchFamily="34" charset="0"/>
              </a:rPr>
              <a:t>Dental Assisting II Diploma</a:t>
            </a:r>
          </a:p>
          <a:p>
            <a:pPr marL="457200" indent="-457200" algn="ctr">
              <a:buFont typeface="Wingdings" panose="05000000000000000000" pitchFamily="2" charset="2"/>
              <a:buChar char="q"/>
            </a:pPr>
            <a:r>
              <a:rPr lang="en-US" sz="2800" b="1" dirty="0">
                <a:solidFill>
                  <a:schemeClr val="accent4"/>
                </a:solidFill>
                <a:latin typeface="Segoe UI" panose="020B0502040204020203" pitchFamily="34" charset="0"/>
                <a:cs typeface="Segoe UI" panose="020B0502040204020203" pitchFamily="34" charset="0"/>
              </a:rPr>
              <a:t>ACC Day option begins every Fall semester – </a:t>
            </a:r>
            <a:r>
              <a:rPr lang="en-US" sz="2800" b="1" dirty="0">
                <a:solidFill>
                  <a:srgbClr val="FF0000"/>
                </a:solidFill>
                <a:latin typeface="Segoe UI" panose="020B0502040204020203" pitchFamily="34" charset="0"/>
                <a:cs typeface="Segoe UI" panose="020B0502040204020203" pitchFamily="34" charset="0"/>
              </a:rPr>
              <a:t>3 semesters</a:t>
            </a:r>
          </a:p>
          <a:p>
            <a:pPr lvl="0" algn="ctr" defTabSz="576072">
              <a:lnSpc>
                <a:spcPct val="90000"/>
              </a:lnSpc>
              <a:spcBef>
                <a:spcPts val="630"/>
              </a:spcBef>
            </a:pPr>
            <a:r>
              <a:rPr lang="en-US" sz="2400" dirty="0">
                <a:solidFill>
                  <a:prstClr val="white"/>
                </a:solidFill>
                <a:latin typeface="Segoe UI" panose="020B0502040204020203" pitchFamily="34" charset="0"/>
                <a:cs typeface="Segoe UI" panose="020B0502040204020203" pitchFamily="34" charset="0"/>
              </a:rPr>
              <a:t>Classes 8:00am – 3:30pm, </a:t>
            </a:r>
          </a:p>
          <a:p>
            <a:pPr lvl="0" algn="ctr" defTabSz="576072">
              <a:lnSpc>
                <a:spcPct val="90000"/>
              </a:lnSpc>
              <a:spcBef>
                <a:spcPts val="630"/>
              </a:spcBef>
            </a:pPr>
            <a:r>
              <a:rPr lang="en-US" sz="2400" dirty="0">
                <a:solidFill>
                  <a:prstClr val="white"/>
                </a:solidFill>
                <a:latin typeface="Segoe UI" panose="020B0502040204020203" pitchFamily="34" charset="0"/>
                <a:cs typeface="Segoe UI" panose="020B0502040204020203" pitchFamily="34" charset="0"/>
              </a:rPr>
              <a:t>Monday – Thursday; Friday 8:30am – 1:30pm</a:t>
            </a:r>
          </a:p>
          <a:p>
            <a:pPr marL="144018" lvl="0" indent="-144018" algn="ctr" defTabSz="576072">
              <a:lnSpc>
                <a:spcPct val="90000"/>
              </a:lnSpc>
              <a:spcBef>
                <a:spcPts val="630"/>
              </a:spcBef>
              <a:buFont typeface="Arial" panose="020B0604020202020204" pitchFamily="34" charset="0"/>
              <a:buChar char="•"/>
            </a:pPr>
            <a:r>
              <a:rPr lang="en-US" sz="2400" dirty="0">
                <a:solidFill>
                  <a:srgbClr val="FF0000"/>
                </a:solidFill>
                <a:latin typeface="Segoe UI" panose="020B0502040204020203" pitchFamily="34" charset="0"/>
                <a:cs typeface="Segoe UI" panose="020B0502040204020203" pitchFamily="34" charset="0"/>
              </a:rPr>
              <a:t>28</a:t>
            </a:r>
            <a:r>
              <a:rPr lang="en-US" sz="2400" dirty="0">
                <a:solidFill>
                  <a:prstClr val="white"/>
                </a:solidFill>
                <a:latin typeface="Segoe UI" panose="020B0502040204020203" pitchFamily="34" charset="0"/>
                <a:cs typeface="Segoe UI" panose="020B0502040204020203" pitchFamily="34" charset="0"/>
              </a:rPr>
              <a:t> Students submitted each fall</a:t>
            </a:r>
          </a:p>
          <a:p>
            <a:pPr marL="457200" lvl="0" indent="-457200" algn="ctr" defTabSz="576072">
              <a:lnSpc>
                <a:spcPct val="90000"/>
              </a:lnSpc>
              <a:spcBef>
                <a:spcPts val="630"/>
              </a:spcBef>
              <a:buFont typeface="Wingdings" panose="05000000000000000000" pitchFamily="2" charset="2"/>
              <a:buChar char="q"/>
            </a:pPr>
            <a:endParaRPr lang="en-US" sz="2800" b="1" dirty="0">
              <a:solidFill>
                <a:srgbClr val="FFCA1F"/>
              </a:solidFill>
              <a:latin typeface="Segoe UI" panose="020B0502040204020203" pitchFamily="34" charset="0"/>
              <a:cs typeface="Segoe UI" panose="020B0502040204020203" pitchFamily="34" charset="0"/>
            </a:endParaRPr>
          </a:p>
          <a:p>
            <a:pPr marL="457200" lvl="0" indent="-457200" algn="ctr" defTabSz="576072">
              <a:lnSpc>
                <a:spcPct val="90000"/>
              </a:lnSpc>
              <a:spcBef>
                <a:spcPts val="630"/>
              </a:spcBef>
              <a:buFont typeface="Wingdings" panose="05000000000000000000" pitchFamily="2" charset="2"/>
              <a:buChar char="q"/>
            </a:pPr>
            <a:r>
              <a:rPr lang="en-US" sz="2800" b="1" dirty="0">
                <a:solidFill>
                  <a:srgbClr val="FFCA1F"/>
                </a:solidFill>
                <a:latin typeface="Segoe UI" panose="020B0502040204020203" pitchFamily="34" charset="0"/>
                <a:cs typeface="Segoe UI" panose="020B0502040204020203" pitchFamily="34" charset="0"/>
              </a:rPr>
              <a:t>ACC Evening option begins every Fall semester – </a:t>
            </a:r>
            <a:r>
              <a:rPr lang="en-US" sz="2800" b="1" dirty="0">
                <a:solidFill>
                  <a:srgbClr val="FF0000"/>
                </a:solidFill>
                <a:latin typeface="Segoe UI" panose="020B0502040204020203" pitchFamily="34" charset="0"/>
                <a:cs typeface="Segoe UI" panose="020B0502040204020203" pitchFamily="34" charset="0"/>
              </a:rPr>
              <a:t>5 semesters</a:t>
            </a:r>
          </a:p>
          <a:p>
            <a:pPr lvl="0" algn="ctr" defTabSz="576072">
              <a:lnSpc>
                <a:spcPct val="90000"/>
              </a:lnSpc>
              <a:spcBef>
                <a:spcPts val="630"/>
              </a:spcBef>
            </a:pPr>
            <a:r>
              <a:rPr lang="en-US" sz="2400" dirty="0">
                <a:solidFill>
                  <a:prstClr val="white"/>
                </a:solidFill>
                <a:latin typeface="Segoe UI" panose="020B0502040204020203" pitchFamily="34" charset="0"/>
                <a:cs typeface="Segoe UI" panose="020B0502040204020203" pitchFamily="34" charset="0"/>
              </a:rPr>
              <a:t>Class begins at 5:30pm - 2 nights weekly</a:t>
            </a:r>
          </a:p>
          <a:p>
            <a:pPr lvl="0" algn="ctr" defTabSz="576072">
              <a:lnSpc>
                <a:spcPct val="90000"/>
              </a:lnSpc>
              <a:spcBef>
                <a:spcPts val="630"/>
              </a:spcBef>
            </a:pPr>
            <a:r>
              <a:rPr lang="en-US" sz="2400" dirty="0">
                <a:solidFill>
                  <a:prstClr val="white"/>
                </a:solidFill>
                <a:latin typeface="Segoe UI" panose="020B0502040204020203" pitchFamily="34" charset="0"/>
                <a:cs typeface="Segoe UI" panose="020B0502040204020203" pitchFamily="34" charset="0"/>
              </a:rPr>
              <a:t>*Class time frame varies 2 to 4 hours (contingent on the lab length)</a:t>
            </a:r>
          </a:p>
          <a:p>
            <a:pPr marL="144018" lvl="0" indent="-144018" algn="ctr" defTabSz="576072">
              <a:lnSpc>
                <a:spcPct val="90000"/>
              </a:lnSpc>
              <a:spcBef>
                <a:spcPts val="630"/>
              </a:spcBef>
              <a:buFont typeface="Arial" panose="020B0604020202020204" pitchFamily="34" charset="0"/>
              <a:buChar char="•"/>
            </a:pPr>
            <a:r>
              <a:rPr lang="en-US" sz="2400" dirty="0">
                <a:solidFill>
                  <a:srgbClr val="FF0000"/>
                </a:solidFill>
                <a:latin typeface="Segoe UI" panose="020B0502040204020203" pitchFamily="34" charset="0"/>
                <a:cs typeface="Segoe UI" panose="020B0502040204020203" pitchFamily="34" charset="0"/>
              </a:rPr>
              <a:t>12</a:t>
            </a:r>
            <a:r>
              <a:rPr lang="en-US" sz="2400" dirty="0">
                <a:solidFill>
                  <a:prstClr val="white"/>
                </a:solidFill>
                <a:latin typeface="Segoe UI" panose="020B0502040204020203" pitchFamily="34" charset="0"/>
                <a:cs typeface="Segoe UI" panose="020B0502040204020203" pitchFamily="34" charset="0"/>
              </a:rPr>
              <a:t> Students admitted each fall</a:t>
            </a:r>
          </a:p>
          <a:p>
            <a:pPr lvl="0" algn="ctr" defTabSz="576072">
              <a:lnSpc>
                <a:spcPct val="90000"/>
              </a:lnSpc>
              <a:spcBef>
                <a:spcPts val="630"/>
              </a:spcBef>
            </a:pPr>
            <a:endParaRPr lang="en-US" sz="2800" b="1" dirty="0">
              <a:solidFill>
                <a:srgbClr val="FFCA1F"/>
              </a:solidFill>
              <a:latin typeface="Segoe UI" panose="020B0502040204020203" pitchFamily="34" charset="0"/>
              <a:cs typeface="Segoe UI" panose="020B0502040204020203" pitchFamily="34" charset="0"/>
            </a:endParaRPr>
          </a:p>
          <a:p>
            <a:pPr algn="ctr"/>
            <a:endParaRPr lang="en-US" sz="2800" dirty="0">
              <a:solidFill>
                <a:schemeClr val="accent4"/>
              </a:solidFill>
              <a:latin typeface="Segoe UI" panose="020B0502040204020203" pitchFamily="34" charset="0"/>
              <a:cs typeface="Segoe UI" panose="020B0502040204020203" pitchFamily="34" charset="0"/>
            </a:endParaRPr>
          </a:p>
        </p:txBody>
      </p:sp>
      <p:sp>
        <p:nvSpPr>
          <p:cNvPr id="5" name="Google Shape;157;p28">
            <a:extLst>
              <a:ext uri="{FF2B5EF4-FFF2-40B4-BE49-F238E27FC236}">
                <a16:creationId xmlns:a16="http://schemas.microsoft.com/office/drawing/2014/main" id="{F7B27A0A-6708-4EE5-AD98-4A023EBA3027}"/>
              </a:ext>
            </a:extLst>
          </p:cNvPr>
          <p:cNvSpPr/>
          <p:nvPr/>
        </p:nvSpPr>
        <p:spPr>
          <a:xfrm>
            <a:off x="0" y="-7938"/>
            <a:ext cx="12191999" cy="1952852"/>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blip>
            <a:stretch>
              <a:fillRect t="-38885" b="-38883"/>
            </a:stretch>
          </a:blipFill>
          <a:ln>
            <a:noFill/>
          </a:ln>
        </p:spPr>
        <p:txBody>
          <a:bodyPr/>
          <a:lstStyle/>
          <a:p>
            <a:endParaRPr lang="en-US"/>
          </a:p>
        </p:txBody>
      </p:sp>
      <p:pic>
        <p:nvPicPr>
          <p:cNvPr id="6" name="Picture 5">
            <a:extLst>
              <a:ext uri="{FF2B5EF4-FFF2-40B4-BE49-F238E27FC236}">
                <a16:creationId xmlns:a16="http://schemas.microsoft.com/office/drawing/2014/main" id="{C9D9ABF8-FEF3-4C15-86F9-18B22C159264}"/>
              </a:ext>
            </a:extLst>
          </p:cNvPr>
          <p:cNvPicPr>
            <a:picLocks noChangeAspect="1"/>
          </p:cNvPicPr>
          <p:nvPr/>
        </p:nvPicPr>
        <p:blipFill>
          <a:blip r:embed="rId3"/>
          <a:stretch>
            <a:fillRect/>
          </a:stretch>
        </p:blipFill>
        <p:spPr>
          <a:xfrm>
            <a:off x="1246098" y="285308"/>
            <a:ext cx="9699802" cy="1326671"/>
          </a:xfrm>
          <a:prstGeom prst="rect">
            <a:avLst/>
          </a:prstGeom>
        </p:spPr>
      </p:pic>
      <p:sp>
        <p:nvSpPr>
          <p:cNvPr id="7" name="Google Shape;159;p28">
            <a:extLst>
              <a:ext uri="{FF2B5EF4-FFF2-40B4-BE49-F238E27FC236}">
                <a16:creationId xmlns:a16="http://schemas.microsoft.com/office/drawing/2014/main" id="{CD5369FE-8EA0-4E35-AB25-5CCD387658CC}"/>
              </a:ext>
            </a:extLst>
          </p:cNvPr>
          <p:cNvSpPr/>
          <p:nvPr/>
        </p:nvSpPr>
        <p:spPr>
          <a:xfrm>
            <a:off x="9089518" y="1734493"/>
            <a:ext cx="792896" cy="702282"/>
          </a:xfrm>
          <a:custGeom>
            <a:avLst/>
            <a:gdLst/>
            <a:ahLst/>
            <a:cxnLst/>
            <a:rect l="l" t="t" r="r" b="b"/>
            <a:pathLst>
              <a:path w="1585791" h="1404565" extrusionOk="0">
                <a:moveTo>
                  <a:pt x="0" y="0"/>
                </a:moveTo>
                <a:lnTo>
                  <a:pt x="1585791" y="0"/>
                </a:lnTo>
                <a:lnTo>
                  <a:pt x="1585791" y="1404565"/>
                </a:lnTo>
                <a:lnTo>
                  <a:pt x="0" y="1404565"/>
                </a:lnTo>
                <a:lnTo>
                  <a:pt x="0" y="0"/>
                </a:lnTo>
                <a:close/>
              </a:path>
            </a:pathLst>
          </a:custGeom>
          <a:blipFill rotWithShape="1">
            <a:blip r:embed="rId4">
              <a:alphaModFix/>
            </a:blip>
            <a:stretch>
              <a:fillRect r="-322600"/>
            </a:stretch>
          </a:blipFill>
          <a:ln>
            <a:noFill/>
          </a:ln>
        </p:spPr>
        <p:txBody>
          <a:bodyPr/>
          <a:lstStyle/>
          <a:p>
            <a:endParaRPr lang="en-US"/>
          </a:p>
        </p:txBody>
      </p:sp>
    </p:spTree>
    <p:extLst>
      <p:ext uri="{BB962C8B-B14F-4D97-AF65-F5344CB8AC3E}">
        <p14:creationId xmlns:p14="http://schemas.microsoft.com/office/powerpoint/2010/main" val="432679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DA72C6-2DA5-4991-964F-745CF19336B5}"/>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E4190AFD-AAC3-4BF8-88EA-0E8BEC8EEB28}"/>
              </a:ext>
            </a:extLst>
          </p:cNvPr>
          <p:cNvSpPr>
            <a:spLocks noGrp="1"/>
          </p:cNvSpPr>
          <p:nvPr>
            <p:ph idx="1"/>
          </p:nvPr>
        </p:nvSpPr>
        <p:spPr/>
        <p:txBody>
          <a:bodyPr/>
          <a:lstStyle/>
          <a:p>
            <a:endParaRPr lang="en-US"/>
          </a:p>
        </p:txBody>
      </p:sp>
      <p:pic>
        <p:nvPicPr>
          <p:cNvPr id="6146" name="Picture 2" descr="ACC ZOOM 3">
            <a:extLst>
              <a:ext uri="{FF2B5EF4-FFF2-40B4-BE49-F238E27FC236}">
                <a16:creationId xmlns:a16="http://schemas.microsoft.com/office/drawing/2014/main" id="{B2DF9A20-75B6-462A-BEAF-16AD0BE0E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2F916C9-9204-4CE0-92FF-A191562245BB}"/>
              </a:ext>
            </a:extLst>
          </p:cNvPr>
          <p:cNvPicPr>
            <a:picLocks noChangeAspect="1"/>
          </p:cNvPicPr>
          <p:nvPr/>
        </p:nvPicPr>
        <p:blipFill>
          <a:blip r:embed="rId3"/>
          <a:stretch>
            <a:fillRect/>
          </a:stretch>
        </p:blipFill>
        <p:spPr>
          <a:xfrm>
            <a:off x="1246098" y="285308"/>
            <a:ext cx="9699802" cy="1326671"/>
          </a:xfrm>
          <a:prstGeom prst="rect">
            <a:avLst/>
          </a:prstGeom>
        </p:spPr>
      </p:pic>
      <p:sp>
        <p:nvSpPr>
          <p:cNvPr id="10" name="TextBox 9">
            <a:extLst>
              <a:ext uri="{FF2B5EF4-FFF2-40B4-BE49-F238E27FC236}">
                <a16:creationId xmlns:a16="http://schemas.microsoft.com/office/drawing/2014/main" id="{63D70726-464F-48AE-A58F-9BB49F982D97}"/>
              </a:ext>
            </a:extLst>
          </p:cNvPr>
          <p:cNvSpPr txBox="1"/>
          <p:nvPr/>
        </p:nvSpPr>
        <p:spPr>
          <a:xfrm>
            <a:off x="-159657" y="2220686"/>
            <a:ext cx="12378555" cy="3662541"/>
          </a:xfrm>
          <a:prstGeom prst="rect">
            <a:avLst/>
          </a:prstGeom>
          <a:noFill/>
        </p:spPr>
        <p:txBody>
          <a:bodyPr wrap="square" rtlCol="0">
            <a:spAutoFit/>
          </a:bodyPr>
          <a:lstStyle/>
          <a:p>
            <a:pPr algn="ctr"/>
            <a:r>
              <a:rPr lang="en-US" sz="2800" b="1" dirty="0">
                <a:solidFill>
                  <a:srgbClr val="FFCA1F"/>
                </a:solidFill>
                <a:latin typeface="Segoe UI" panose="020B0502040204020203" pitchFamily="34" charset="0"/>
                <a:cs typeface="Segoe UI" panose="020B0502040204020203" pitchFamily="34" charset="0"/>
              </a:rPr>
              <a:t>UNC ACC Day option begins every Spring  - </a:t>
            </a:r>
            <a:r>
              <a:rPr lang="en-US" sz="2800" b="1" dirty="0">
                <a:solidFill>
                  <a:srgbClr val="FF0000"/>
                </a:solidFill>
                <a:latin typeface="Segoe UI" panose="020B0502040204020203" pitchFamily="34" charset="0"/>
                <a:cs typeface="Segoe UI" panose="020B0502040204020203" pitchFamily="34" charset="0"/>
              </a:rPr>
              <a:t>3 semesters</a:t>
            </a:r>
          </a:p>
          <a:p>
            <a:pPr algn="ctr" defTabSz="576072">
              <a:spcBef>
                <a:spcPts val="630"/>
              </a:spcBef>
            </a:pPr>
            <a:r>
              <a:rPr lang="en-US" sz="2400" dirty="0">
                <a:solidFill>
                  <a:schemeClr val="bg1"/>
                </a:solidFill>
                <a:latin typeface="Segoe UI" panose="020B0502040204020203" pitchFamily="34" charset="0"/>
                <a:cs typeface="Segoe UI" panose="020B0502040204020203" pitchFamily="34" charset="0"/>
              </a:rPr>
              <a:t>Classes 8:30am – 2:30pm, Tuesdays and Thursdays, </a:t>
            </a:r>
          </a:p>
          <a:p>
            <a:pPr marL="144018" indent="-144018" algn="ctr" defTabSz="576072">
              <a:spcBef>
                <a:spcPts val="630"/>
              </a:spcBef>
            </a:pPr>
            <a:r>
              <a:rPr lang="en-US" sz="2400" dirty="0">
                <a:solidFill>
                  <a:schemeClr val="bg1"/>
                </a:solidFill>
                <a:latin typeface="Segoe UI" panose="020B0502040204020203" pitchFamily="34" charset="0"/>
                <a:cs typeface="Segoe UI" panose="020B0502040204020203" pitchFamily="34" charset="0"/>
              </a:rPr>
              <a:t>Monday Wednesday and Friday – Online class live, 8:00am – 12:00pm</a:t>
            </a:r>
          </a:p>
          <a:p>
            <a:pPr marL="144018" indent="-144018" algn="ctr" defTabSz="576072">
              <a:spcBef>
                <a:spcPts val="630"/>
              </a:spcBef>
            </a:pPr>
            <a:r>
              <a:rPr lang="en-US" sz="2400" dirty="0">
                <a:solidFill>
                  <a:srgbClr val="FF0000"/>
                </a:solidFill>
                <a:latin typeface="Segoe UI" panose="020B0502040204020203" pitchFamily="34" charset="0"/>
                <a:cs typeface="Segoe UI" panose="020B0502040204020203" pitchFamily="34" charset="0"/>
              </a:rPr>
              <a:t>20</a:t>
            </a:r>
            <a:r>
              <a:rPr lang="en-US" sz="2400" dirty="0">
                <a:solidFill>
                  <a:schemeClr val="bg1"/>
                </a:solidFill>
                <a:latin typeface="Segoe UI" panose="020B0502040204020203" pitchFamily="34" charset="0"/>
                <a:cs typeface="Segoe UI" panose="020B0502040204020203" pitchFamily="34" charset="0"/>
              </a:rPr>
              <a:t> Students admitted each Spring</a:t>
            </a:r>
          </a:p>
          <a:p>
            <a:pPr algn="ctr"/>
            <a:r>
              <a:rPr lang="en-US" sz="2400" b="1" dirty="0">
                <a:solidFill>
                  <a:schemeClr val="bg1"/>
                </a:solidFill>
                <a:latin typeface="Segoe UI" panose="020B0502040204020203" pitchFamily="34" charset="0"/>
                <a:cs typeface="Segoe UI" panose="020B0502040204020203" pitchFamily="34" charset="0"/>
              </a:rPr>
              <a:t>*</a:t>
            </a:r>
            <a:r>
              <a:rPr lang="en-US" sz="1600" dirty="0">
                <a:solidFill>
                  <a:schemeClr val="bg1"/>
                </a:solidFill>
                <a:latin typeface="Segoe UI" panose="020B0502040204020203" pitchFamily="34" charset="0"/>
                <a:cs typeface="Segoe UI" panose="020B0502040204020203" pitchFamily="34" charset="0"/>
              </a:rPr>
              <a:t>Students admitted to the UNC option are subject to the same admissions and progression criteria as all dental assisting cohort students.  This one-year diploma program will begin in January and finish in December. </a:t>
            </a:r>
          </a:p>
          <a:p>
            <a:pPr algn="ctr"/>
            <a:r>
              <a:rPr lang="en-US" sz="1600" dirty="0">
                <a:solidFill>
                  <a:schemeClr val="bg1"/>
                </a:solidFill>
                <a:latin typeface="Segoe UI" panose="020B0502040204020203" pitchFamily="34" charset="0"/>
                <a:cs typeface="Segoe UI" panose="020B0502040204020203" pitchFamily="34" charset="0"/>
              </a:rPr>
              <a:t>Courses for this cohort will be taught on the </a:t>
            </a:r>
            <a:r>
              <a:rPr lang="en-US" sz="1600" b="1" u="sng" dirty="0">
                <a:solidFill>
                  <a:schemeClr val="bg1"/>
                </a:solidFill>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UNC Adams School of Dentistry</a:t>
            </a:r>
            <a:r>
              <a:rPr lang="en-US" sz="1600" dirty="0">
                <a:solidFill>
                  <a:schemeClr val="bg1"/>
                </a:solidFill>
                <a:latin typeface="Segoe UI" panose="020B0502040204020203" pitchFamily="34" charset="0"/>
                <a:cs typeface="Segoe UI" panose="020B0502040204020203" pitchFamily="34" charset="0"/>
              </a:rPr>
              <a:t> campus. </a:t>
            </a:r>
          </a:p>
          <a:p>
            <a:pPr marL="144018" indent="-144018" algn="ctr" defTabSz="576072">
              <a:spcBef>
                <a:spcPts val="630"/>
              </a:spcBef>
            </a:pPr>
            <a:endParaRPr lang="en-US" sz="2400" b="1" dirty="0">
              <a:solidFill>
                <a:schemeClr val="bg1"/>
              </a:solidFill>
              <a:latin typeface="Segoe UI" panose="020B0502040204020203" pitchFamily="34" charset="0"/>
              <a:cs typeface="Segoe UI" panose="020B0502040204020203" pitchFamily="34" charset="0"/>
            </a:endParaRPr>
          </a:p>
          <a:p>
            <a:pPr algn="ctr"/>
            <a:endParaRPr lang="en-US" sz="2800" b="1" dirty="0">
              <a:solidFill>
                <a:srgbClr val="FFCA1F"/>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42049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CC ZOOM 3">
            <a:extLst>
              <a:ext uri="{FF2B5EF4-FFF2-40B4-BE49-F238E27FC236}">
                <a16:creationId xmlns:a16="http://schemas.microsoft.com/office/drawing/2014/main" id="{04ECB60C-8B5D-432A-8B1A-B15B6A62F9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7AEFDC96-5887-44FA-8615-A2C48E3BC446}"/>
              </a:ext>
            </a:extLst>
          </p:cNvPr>
          <p:cNvSpPr>
            <a:spLocks noGrp="1"/>
          </p:cNvSpPr>
          <p:nvPr>
            <p:ph type="title"/>
          </p:nvPr>
        </p:nvSpPr>
        <p:spPr/>
        <p:txBody>
          <a:bodyPr>
            <a:normAutofit/>
          </a:bodyPr>
          <a:lstStyle/>
          <a:p>
            <a:pPr algn="ctr"/>
            <a:r>
              <a:rPr lang="en-US" sz="5400" b="1" dirty="0">
                <a:solidFill>
                  <a:srgbClr val="FFC000"/>
                </a:solidFill>
                <a:latin typeface="Segoe UI" panose="020B0502040204020203" pitchFamily="34" charset="0"/>
                <a:ea typeface="Roboto Slab" pitchFamily="2" charset="0"/>
                <a:cs typeface="Segoe UI" panose="020B0502040204020203" pitchFamily="34" charset="0"/>
              </a:rPr>
              <a:t>Is Dental Assisting for me?</a:t>
            </a:r>
            <a:endParaRPr lang="en-US" sz="5400" dirty="0">
              <a:solidFill>
                <a:srgbClr val="FFC000"/>
              </a:solidFill>
              <a:latin typeface="Segoe UI" panose="020B0502040204020203" pitchFamily="34" charset="0"/>
              <a:cs typeface="Segoe UI" panose="020B0502040204020203" pitchFamily="34" charset="0"/>
            </a:endParaRPr>
          </a:p>
        </p:txBody>
      </p:sp>
      <p:sp>
        <p:nvSpPr>
          <p:cNvPr id="4" name="Content Placeholder 3">
            <a:extLst>
              <a:ext uri="{FF2B5EF4-FFF2-40B4-BE49-F238E27FC236}">
                <a16:creationId xmlns:a16="http://schemas.microsoft.com/office/drawing/2014/main" id="{2529E76C-13F7-40B2-9700-ABC7773A0216}"/>
              </a:ext>
            </a:extLst>
          </p:cNvPr>
          <p:cNvSpPr>
            <a:spLocks noGrp="1"/>
          </p:cNvSpPr>
          <p:nvPr>
            <p:ph idx="1"/>
          </p:nvPr>
        </p:nvSpPr>
        <p:spPr/>
        <p:txBody>
          <a:bodyPr/>
          <a:lstStyle/>
          <a:p>
            <a:pPr marL="0" indent="0">
              <a:buNone/>
            </a:pPr>
            <a:r>
              <a:rPr lang="en-US" dirty="0">
                <a:solidFill>
                  <a:srgbClr val="FFCA1F"/>
                </a:solidFill>
                <a:latin typeface="Segoe UI" panose="020B0502040204020203" pitchFamily="34" charset="0"/>
                <a:cs typeface="Segoe UI" panose="020B0502040204020203" pitchFamily="34" charset="0"/>
              </a:rPr>
              <a:t>                                    </a:t>
            </a:r>
            <a:r>
              <a:rPr lang="en-US" b="1" dirty="0">
                <a:solidFill>
                  <a:srgbClr val="FFCA1F"/>
                </a:solidFill>
                <a:latin typeface="Segoe UI" panose="020B0502040204020203" pitchFamily="34" charset="0"/>
                <a:cs typeface="Segoe UI" panose="020B0502040204020203" pitchFamily="34" charset="0"/>
              </a:rPr>
              <a:t>Self Reflection</a:t>
            </a:r>
          </a:p>
          <a:p>
            <a:endParaRPr lang="en-US" dirty="0">
              <a:solidFill>
                <a:schemeClr val="bg1"/>
              </a:solidFill>
              <a:latin typeface="Segoe UI" panose="020B0502040204020203" pitchFamily="34" charset="0"/>
              <a:cs typeface="Segoe UI" panose="020B0502040204020203" pitchFamily="34" charset="0"/>
            </a:endParaRPr>
          </a:p>
          <a:p>
            <a:endParaRPr lang="en-US" dirty="0">
              <a:solidFill>
                <a:schemeClr val="bg1"/>
              </a:solidFill>
              <a:latin typeface="Segoe UI" panose="020B0502040204020203" pitchFamily="34" charset="0"/>
              <a:cs typeface="Segoe UI" panose="020B0502040204020203" pitchFamily="34" charset="0"/>
            </a:endParaRPr>
          </a:p>
          <a:p>
            <a:endParaRPr lang="en-US" dirty="0">
              <a:solidFill>
                <a:schemeClr val="bg1"/>
              </a:solidFill>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92480EDC-467E-452D-BD48-195B3A90A0AB}"/>
              </a:ext>
            </a:extLst>
          </p:cNvPr>
          <p:cNvSpPr/>
          <p:nvPr/>
        </p:nvSpPr>
        <p:spPr>
          <a:xfrm>
            <a:off x="1103086" y="2332492"/>
            <a:ext cx="2409372" cy="14804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Evaluate your academic and communication skills</a:t>
            </a:r>
          </a:p>
        </p:txBody>
      </p:sp>
      <p:sp>
        <p:nvSpPr>
          <p:cNvPr id="6" name="Rectangle: Rounded Corners 5">
            <a:extLst>
              <a:ext uri="{FF2B5EF4-FFF2-40B4-BE49-F238E27FC236}">
                <a16:creationId xmlns:a16="http://schemas.microsoft.com/office/drawing/2014/main" id="{DF732ED4-2AD5-4BEB-9E99-CCDDCDF79326}"/>
              </a:ext>
            </a:extLst>
          </p:cNvPr>
          <p:cNvSpPr/>
          <p:nvPr/>
        </p:nvSpPr>
        <p:spPr>
          <a:xfrm>
            <a:off x="4499431" y="2332491"/>
            <a:ext cx="2365828" cy="14804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is your “why”?</a:t>
            </a:r>
          </a:p>
        </p:txBody>
      </p:sp>
      <p:sp>
        <p:nvSpPr>
          <p:cNvPr id="7" name="Rectangle: Rounded Corners 6">
            <a:extLst>
              <a:ext uri="{FF2B5EF4-FFF2-40B4-BE49-F238E27FC236}">
                <a16:creationId xmlns:a16="http://schemas.microsoft.com/office/drawing/2014/main" id="{E943F677-58D0-4B35-B516-019F52BE49F4}"/>
              </a:ext>
            </a:extLst>
          </p:cNvPr>
          <p:cNvSpPr/>
          <p:nvPr/>
        </p:nvSpPr>
        <p:spPr>
          <a:xfrm>
            <a:off x="7852232" y="2332490"/>
            <a:ext cx="2496457" cy="14804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Job shadow a Dental Assistant</a:t>
            </a:r>
          </a:p>
          <a:p>
            <a:pPr algn="ctr"/>
            <a:r>
              <a:rPr lang="en-US" dirty="0"/>
              <a:t>Ask questions</a:t>
            </a:r>
          </a:p>
        </p:txBody>
      </p:sp>
      <p:sp>
        <p:nvSpPr>
          <p:cNvPr id="8" name="Rectangle: Rounded Corners 7">
            <a:extLst>
              <a:ext uri="{FF2B5EF4-FFF2-40B4-BE49-F238E27FC236}">
                <a16:creationId xmlns:a16="http://schemas.microsoft.com/office/drawing/2014/main" id="{C8147BDC-7D6A-405F-B119-251058BA636C}"/>
              </a:ext>
            </a:extLst>
          </p:cNvPr>
          <p:cNvSpPr/>
          <p:nvPr/>
        </p:nvSpPr>
        <p:spPr>
          <a:xfrm>
            <a:off x="4499431" y="4458042"/>
            <a:ext cx="2409372" cy="1480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Time Commitment is 1.5 to 2 years</a:t>
            </a:r>
          </a:p>
        </p:txBody>
      </p:sp>
    </p:spTree>
    <p:extLst>
      <p:ext uri="{BB962C8B-B14F-4D97-AF65-F5344CB8AC3E}">
        <p14:creationId xmlns:p14="http://schemas.microsoft.com/office/powerpoint/2010/main" val="1269242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C058E4-24E0-40BC-B237-0EEE08AB90EC}"/>
              </a:ext>
            </a:extLst>
          </p:cNvPr>
          <p:cNvPicPr>
            <a:picLocks noChangeAspect="1"/>
          </p:cNvPicPr>
          <p:nvPr/>
        </p:nvPicPr>
        <p:blipFill>
          <a:blip r:embed="rId2"/>
          <a:stretch>
            <a:fillRect/>
          </a:stretch>
        </p:blipFill>
        <p:spPr>
          <a:xfrm>
            <a:off x="0" y="-365125"/>
            <a:ext cx="12192000" cy="6858000"/>
          </a:xfrm>
          <a:prstGeom prst="rect">
            <a:avLst/>
          </a:prstGeom>
        </p:spPr>
      </p:pic>
      <p:sp>
        <p:nvSpPr>
          <p:cNvPr id="2" name="Title 1">
            <a:extLst>
              <a:ext uri="{FF2B5EF4-FFF2-40B4-BE49-F238E27FC236}">
                <a16:creationId xmlns:a16="http://schemas.microsoft.com/office/drawing/2014/main" id="{1D302A28-93C2-4939-A882-052B47CCC781}"/>
              </a:ext>
            </a:extLst>
          </p:cNvPr>
          <p:cNvSpPr>
            <a:spLocks noGrp="1"/>
          </p:cNvSpPr>
          <p:nvPr>
            <p:ph type="title"/>
          </p:nvPr>
        </p:nvSpPr>
        <p:spPr/>
        <p:txBody>
          <a:bodyPr>
            <a:normAutofit/>
          </a:bodyPr>
          <a:lstStyle/>
          <a:p>
            <a:pPr algn="ctr"/>
            <a:r>
              <a:rPr lang="en-US" b="1" dirty="0">
                <a:solidFill>
                  <a:srgbClr val="FFC000"/>
                </a:solidFill>
                <a:latin typeface="Segoe UI" panose="020B0502040204020203" pitchFamily="34" charset="0"/>
                <a:cs typeface="Segoe UI" panose="020B0502040204020203" pitchFamily="34" charset="0"/>
              </a:rPr>
              <a:t>The Profession</a:t>
            </a:r>
          </a:p>
        </p:txBody>
      </p:sp>
      <p:sp>
        <p:nvSpPr>
          <p:cNvPr id="6" name="Content Placeholder 5">
            <a:extLst>
              <a:ext uri="{FF2B5EF4-FFF2-40B4-BE49-F238E27FC236}">
                <a16:creationId xmlns:a16="http://schemas.microsoft.com/office/drawing/2014/main" id="{33EE6B04-12C4-4305-8FCB-A55BFC8F75DF}"/>
              </a:ext>
            </a:extLst>
          </p:cNvPr>
          <p:cNvSpPr>
            <a:spLocks noGrp="1"/>
          </p:cNvSpPr>
          <p:nvPr>
            <p:ph idx="1"/>
          </p:nvPr>
        </p:nvSpPr>
        <p:spPr>
          <a:xfrm>
            <a:off x="562062" y="1825625"/>
            <a:ext cx="10503504" cy="4566786"/>
          </a:xfrm>
        </p:spPr>
        <p:txBody>
          <a:bodyPr>
            <a:normAutofit/>
          </a:bodyPr>
          <a:lstStyle/>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r>
              <a:rPr lang="en-US" dirty="0">
                <a:solidFill>
                  <a:schemeClr val="bg1"/>
                </a:solidFill>
              </a:rPr>
              <a:t>           </a:t>
            </a:r>
          </a:p>
          <a:p>
            <a:endParaRPr lang="en-US" dirty="0">
              <a:solidFill>
                <a:schemeClr val="bg1"/>
              </a:solidFill>
            </a:endParaRPr>
          </a:p>
        </p:txBody>
      </p:sp>
      <p:sp>
        <p:nvSpPr>
          <p:cNvPr id="3" name="Rectangle 2">
            <a:extLst>
              <a:ext uri="{FF2B5EF4-FFF2-40B4-BE49-F238E27FC236}">
                <a16:creationId xmlns:a16="http://schemas.microsoft.com/office/drawing/2014/main" id="{965A750E-3304-4F71-BD33-F59FD0A59966}"/>
              </a:ext>
            </a:extLst>
          </p:cNvPr>
          <p:cNvSpPr/>
          <p:nvPr/>
        </p:nvSpPr>
        <p:spPr>
          <a:xfrm>
            <a:off x="562061" y="1720840"/>
            <a:ext cx="9806731" cy="2308324"/>
          </a:xfrm>
          <a:prstGeom prst="rect">
            <a:avLst/>
          </a:prstGeom>
        </p:spPr>
        <p:txBody>
          <a:bodyPr wrap="square">
            <a:spAutoFit/>
          </a:bodyPr>
          <a:lstStyle/>
          <a:p>
            <a:r>
              <a:rPr lang="en-US" sz="2400" dirty="0">
                <a:solidFill>
                  <a:schemeClr val="bg1"/>
                </a:solidFill>
                <a:latin typeface="Segoe UI" panose="020B0502040204020203" pitchFamily="34" charset="0"/>
                <a:cs typeface="Segoe UI" panose="020B0502040204020203" pitchFamily="34" charset="0"/>
              </a:rPr>
              <a:t>The Profession The Dental Assisting profession is a vital component in the dental healthcare delivery team. The US Department of Labor’s Occupational Outlook Handbook lists Dental Assisting profession to grow at an increase of 19% between the years 2016-2026. This is stated this growth is faster than the average for all occupations. </a:t>
            </a:r>
          </a:p>
          <a:p>
            <a:r>
              <a:rPr lang="en-US" sz="2400" dirty="0">
                <a:solidFill>
                  <a:schemeClr val="bg1"/>
                </a:solidFill>
                <a:latin typeface="Segoe UI" panose="020B0502040204020203" pitchFamily="34" charset="0"/>
                <a:cs typeface="Segoe UI" panose="020B0502040204020203" pitchFamily="34" charset="0"/>
              </a:rPr>
              <a:t>(2019, www.bls.gov)</a:t>
            </a:r>
          </a:p>
        </p:txBody>
      </p:sp>
    </p:spTree>
    <p:extLst>
      <p:ext uri="{BB962C8B-B14F-4D97-AF65-F5344CB8AC3E}">
        <p14:creationId xmlns:p14="http://schemas.microsoft.com/office/powerpoint/2010/main" val="22253583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 Template 1" id="{53F8547F-AAFC-B147-B543-F118C34315D4}" vid="{89D81C90-D710-214B-A304-DE7DF2E250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ACC Template 1</Template>
  <TotalTime>5842</TotalTime>
  <Words>1708</Words>
  <Application>Microsoft Office PowerPoint</Application>
  <PresentationFormat>Widescreen</PresentationFormat>
  <Paragraphs>209</Paragraphs>
  <Slides>24</Slides>
  <Notes>1</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Calibri</vt:lpstr>
      <vt:lpstr>Calibri Light</vt:lpstr>
      <vt:lpstr>Montserrat</vt:lpstr>
      <vt:lpstr>Montserrat Medium</vt:lpstr>
      <vt:lpstr>Montserrat SemiBold</vt:lpstr>
      <vt:lpstr>Open Sans Semibold</vt:lpstr>
      <vt:lpstr>Segoe UI</vt:lpstr>
      <vt:lpstr>Times New Roman</vt:lpstr>
      <vt:lpstr>Wingdings</vt:lpstr>
      <vt:lpstr>Office Theme</vt:lpstr>
      <vt:lpstr>PowerPoint Presentation</vt:lpstr>
      <vt:lpstr> What will be covered? </vt:lpstr>
      <vt:lpstr>PowerPoint Presentation</vt:lpstr>
      <vt:lpstr>                      Dental Assisting Goals</vt:lpstr>
      <vt:lpstr>PowerPoint Presentation</vt:lpstr>
      <vt:lpstr>Program Options at ACC </vt:lpstr>
      <vt:lpstr>PowerPoint Presentation</vt:lpstr>
      <vt:lpstr>Is Dental Assisting for me?</vt:lpstr>
      <vt:lpstr>The Profession</vt:lpstr>
      <vt:lpstr>The Dental Assistant</vt:lpstr>
      <vt:lpstr> </vt:lpstr>
      <vt:lpstr>Dental Assisting II Program Description</vt:lpstr>
      <vt:lpstr>Dental Assistant Vs Dental Hygienist</vt:lpstr>
      <vt:lpstr>PowerPoint Presentation</vt:lpstr>
      <vt:lpstr>Points for Dental Assisting Ranking General Education Requirements</vt:lpstr>
      <vt:lpstr>  Professional Technical Standards   </vt:lpstr>
      <vt:lpstr>PowerPoint Presentation</vt:lpstr>
      <vt:lpstr>PowerPoint Presentation</vt:lpstr>
      <vt:lpstr>ADMISSION REQUIREMENTS PART 2 </vt:lpstr>
      <vt:lpstr>PowerPoint Presentation</vt:lpstr>
      <vt:lpstr>Dental Assisting II Application Due Dates</vt:lpstr>
      <vt:lpstr>PowerPoint Presentation</vt:lpstr>
      <vt:lpstr>Dental Information Survey https://forms.gle/txxLwwSqjqmmb7U67</vt:lpstr>
      <vt:lpstr>Dental Info Checklist Survey -https://forms.gle/VPpEToqKwGruYJAAA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ALAMANCE COMMUNITY COLLEGE</dc:title>
  <dc:creator>Sarah Hardin</dc:creator>
  <cp:lastModifiedBy>Sarah Barham</cp:lastModifiedBy>
  <cp:revision>200</cp:revision>
  <cp:lastPrinted>2023-08-18T14:20:39Z</cp:lastPrinted>
  <dcterms:created xsi:type="dcterms:W3CDTF">2022-11-01T12:03:47Z</dcterms:created>
  <dcterms:modified xsi:type="dcterms:W3CDTF">2025-10-11T02:29:19Z</dcterms:modified>
</cp:coreProperties>
</file>